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5" r:id="rId4"/>
    <p:sldId id="266" r:id="rId5"/>
    <p:sldId id="262" r:id="rId6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305" autoAdjust="0"/>
  </p:normalViewPr>
  <p:slideViewPr>
    <p:cSldViewPr>
      <p:cViewPr>
        <p:scale>
          <a:sx n="107" d="100"/>
          <a:sy n="107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0"/>
            <a:ext cx="2238008" cy="19738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5" y="148027"/>
            <a:ext cx="1963841" cy="189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2953" y="79510"/>
            <a:ext cx="5582451" cy="20533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МИНИСТЕРСТВО СЕЛЬСКОГО ХОЗЯЙСТВА РОССИЙСКОЙ ФЕДЕРАЦИИ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ФЕДЕРАЛЬНОЕ ГОСУДАРСТВЕННОЕ БЮДЖЕТНОЕ ОБРАЗОВАТЕЛЬНОЕ УЧРЕЖДЕНИЕ ВЫСШЕГО ОБРАЗОВАНИЯ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РОССИЙСКИЙ ГОСУДАРСТВЕННЫЙ АГРАРНЫЙ УНИВЕРСИТЕТ – МСХА ИМЕНИ К.А. ТИМИРЯЗЕВА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(ФГБОУ ВО РГАУ-МСХА имени К.А. Тимирязева)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Калужский филиал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115616" y="3214686"/>
            <a:ext cx="7848872" cy="28066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4400" b="1" cap="all" dirty="0" smtClean="0">
                <a:solidFill>
                  <a:srgbClr val="A50021"/>
                </a:solidFill>
                <a:latin typeface="Franklin Gothic Demi" pitchFamily="34" charset="0"/>
              </a:rPr>
              <a:t>При получении подозрительного почтового отправления</a:t>
            </a:r>
            <a:endParaRPr lang="ru-RU" altLang="ru-RU" sz="4400" b="1" cap="all" dirty="0">
              <a:solidFill>
                <a:srgbClr val="A50021"/>
              </a:solidFill>
              <a:latin typeface="Franklin Gothic Demi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115616" y="2604613"/>
            <a:ext cx="7848872" cy="20774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20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ИНСТУКЦИЯ ПО ДЕЙСТВИЯМ ПЕРСОНАЛА УНИВЕРСИТЕТА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altLang="ru-RU" sz="1400" b="1" i="0" u="none" strike="noStrike" kern="1200" cap="all" spc="0" normalizeH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Franklin Gothic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/>
      <p:bldP spid="8" grpId="1"/>
      <p:bldP spid="8" grpId="2"/>
      <p:bldP spid="9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ПОДОЗРИТЕЛЬНОЕ ПОЧТОВОЕ ОТПРАВЛЕНИЕ </a:t>
            </a:r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772488" y="1916832"/>
            <a:ext cx="8275163" cy="258532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Т</a:t>
            </a:r>
            <a:r>
              <a:rPr lang="ru-RU" dirty="0" smtClean="0"/>
              <a:t>олщина </a:t>
            </a:r>
            <a:r>
              <a:rPr lang="ru-RU" dirty="0"/>
              <a:t>письма от 3-х мм и выше, при этом в конверте (пакете, бандероли) есть отдельные </a:t>
            </a:r>
            <a:r>
              <a:rPr lang="ru-RU" dirty="0" smtClean="0"/>
              <a:t>утолщения.</a:t>
            </a:r>
          </a:p>
          <a:p>
            <a:pPr lvl="0"/>
            <a:r>
              <a:rPr lang="ru-RU" dirty="0" smtClean="0"/>
              <a:t>2. Смещение </a:t>
            </a:r>
            <a:r>
              <a:rPr lang="ru-RU" dirty="0"/>
              <a:t>центра тяжести письма к одной из его </a:t>
            </a:r>
            <a:r>
              <a:rPr lang="ru-RU" dirty="0" smtClean="0"/>
              <a:t>сторон.</a:t>
            </a:r>
          </a:p>
          <a:p>
            <a:pPr lvl="0"/>
            <a:r>
              <a:rPr lang="ru-RU" dirty="0" smtClean="0"/>
              <a:t>3. Наличие </a:t>
            </a:r>
            <a:r>
              <a:rPr lang="ru-RU" dirty="0"/>
              <a:t>в конверте перемещающихся предметов либо </a:t>
            </a:r>
            <a:r>
              <a:rPr lang="ru-RU" dirty="0" smtClean="0"/>
              <a:t>порошка.</a:t>
            </a:r>
          </a:p>
          <a:p>
            <a:pPr lvl="0"/>
            <a:r>
              <a:rPr lang="ru-RU" dirty="0" smtClean="0"/>
              <a:t>4. Наличие </a:t>
            </a:r>
            <a:r>
              <a:rPr lang="ru-RU" dirty="0"/>
              <a:t>во вложении металлических либо пластмассовых </a:t>
            </a:r>
            <a:r>
              <a:rPr lang="ru-RU" dirty="0" smtClean="0"/>
              <a:t>предметов.</a:t>
            </a:r>
          </a:p>
          <a:p>
            <a:pPr lvl="0"/>
            <a:r>
              <a:rPr lang="ru-RU" dirty="0" smtClean="0"/>
              <a:t>5. Наличие </a:t>
            </a:r>
            <a:r>
              <a:rPr lang="ru-RU" dirty="0"/>
              <a:t>на конверте масляных пятен, проколов, металлических кнопок, полосок и т.д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6. Наличие </a:t>
            </a:r>
            <a:r>
              <a:rPr lang="ru-RU" dirty="0"/>
              <a:t>необычного запаха (миндаля, жжёной пластмассы и др</a:t>
            </a:r>
            <a:r>
              <a:rPr lang="ru-RU" dirty="0" smtClean="0"/>
              <a:t>.).</a:t>
            </a:r>
          </a:p>
          <a:p>
            <a:pPr lvl="0"/>
            <a:r>
              <a:rPr lang="ru-RU" dirty="0" smtClean="0"/>
              <a:t>7. «Тиканье</a:t>
            </a:r>
            <a:r>
              <a:rPr lang="ru-RU" dirty="0"/>
              <a:t>» в бандеролях и посылках.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93846" y="141277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Основные признаки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4869160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Всё это позволяет предполагать наличие в отправлении взрывной начинки.</a:t>
            </a:r>
          </a:p>
        </p:txBody>
      </p:sp>
    </p:spTree>
    <p:extLst>
      <p:ext uri="{BB962C8B-B14F-4D97-AF65-F5344CB8AC3E}">
        <p14:creationId xmlns:p14="http://schemas.microsoft.com/office/powerpoint/2010/main" val="352315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ПОДОЗРИТЕЛЬНОЕ ПОЧТОВОЕ ОТПРАВЛЕНИЕ </a:t>
            </a:r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772488" y="2551837"/>
            <a:ext cx="8275163" cy="175432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О</a:t>
            </a:r>
            <a:r>
              <a:rPr lang="ru-RU" dirty="0" smtClean="0"/>
              <a:t>собо </a:t>
            </a:r>
            <a:r>
              <a:rPr lang="ru-RU" dirty="0"/>
              <a:t>тщательную заделку письма, бандероли, посылки, в том числе </a:t>
            </a:r>
            <a:r>
              <a:rPr lang="ru-RU" dirty="0" smtClean="0"/>
              <a:t>скотчем.</a:t>
            </a:r>
          </a:p>
          <a:p>
            <a:pPr lvl="0"/>
            <a:r>
              <a:rPr lang="ru-RU" dirty="0" smtClean="0"/>
              <a:t>2. Наличие </a:t>
            </a:r>
            <a:r>
              <a:rPr lang="ru-RU" dirty="0"/>
              <a:t>подписей «лично в руки», «вскрыть только лично», «вручить лично», «секретно», «только вам» и т.п</a:t>
            </a:r>
            <a:r>
              <a:rPr lang="ru-RU" dirty="0" smtClean="0"/>
              <a:t>..</a:t>
            </a:r>
          </a:p>
          <a:p>
            <a:pPr lvl="0"/>
            <a:r>
              <a:rPr lang="ru-RU" dirty="0" smtClean="0"/>
              <a:t>3. Отсутствие </a:t>
            </a:r>
            <a:r>
              <a:rPr lang="ru-RU" dirty="0"/>
              <a:t>обратного адреса, фамилии, неразборчивое их написание, вымышленный </a:t>
            </a:r>
            <a:r>
              <a:rPr lang="ru-RU" dirty="0" smtClean="0"/>
              <a:t>адрес.</a:t>
            </a:r>
          </a:p>
          <a:p>
            <a:pPr lvl="0"/>
            <a:r>
              <a:rPr lang="ru-RU" dirty="0" smtClean="0"/>
              <a:t>4. Нестандартная </a:t>
            </a:r>
            <a:r>
              <a:rPr lang="ru-RU" dirty="0"/>
              <a:t>упаковка.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93845" y="179764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Вспомогательные признаки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4869160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Всё это позволяет предполагать наличие в отправлении взрывной начинки.</a:t>
            </a:r>
          </a:p>
        </p:txBody>
      </p:sp>
    </p:spTree>
    <p:extLst>
      <p:ext uri="{BB962C8B-B14F-4D97-AF65-F5344CB8AC3E}">
        <p14:creationId xmlns:p14="http://schemas.microsoft.com/office/powerpoint/2010/main" val="146263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ПОДОЗРИТЕЛЬНОЕ ПОЧТОВОЕ ОТПРАВЛЕНИЕ </a:t>
            </a:r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772487" y="2363904"/>
            <a:ext cx="8275163" cy="230832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dirty="0"/>
              <a:t>При получении сообщения о заложенном взрывном устройстве, либо обнаружении предметов, вызывающих такое подозрение, немедленно поставьте в </a:t>
            </a:r>
            <a:r>
              <a:rPr lang="ru-RU" dirty="0" smtClean="0"/>
              <a:t>известность сотрудников охраны/ руководство филиала Университета/ </a:t>
            </a:r>
            <a:r>
              <a:rPr lang="ru-RU" dirty="0"/>
              <a:t>правоохранительные органы.</a:t>
            </a:r>
          </a:p>
          <a:p>
            <a:pPr lvl="0"/>
            <a:r>
              <a:rPr lang="ru-RU" dirty="0"/>
              <a:t> Сообщите точный адрес, телефон, фамилию, имя, отчество.</a:t>
            </a:r>
          </a:p>
          <a:p>
            <a:pPr lvl="0"/>
            <a:r>
              <a:rPr lang="ru-RU" dirty="0"/>
              <a:t>До прибытия сотрудников оперативно-следственных органов, МЧС, пожарных принять меры к ограждению объекта и недопущению к нему людей на безопасное расстояние.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93845" y="179764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Вспомогательные признаки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538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94946" y="3140968"/>
            <a:ext cx="8069542" cy="313932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1. Граната </a:t>
            </a:r>
            <a:r>
              <a:rPr lang="ru-RU" dirty="0"/>
              <a:t>РГД-5 </a:t>
            </a:r>
            <a:r>
              <a:rPr lang="ru-RU" b="1" dirty="0"/>
              <a:t>– </a:t>
            </a:r>
            <a:r>
              <a:rPr lang="ru-RU" b="1" u="sng" dirty="0"/>
              <a:t>50 метров</a:t>
            </a:r>
            <a:r>
              <a:rPr lang="ru-RU" u="sng" dirty="0"/>
              <a:t> </a:t>
            </a:r>
          </a:p>
          <a:p>
            <a:pPr lvl="0"/>
            <a:r>
              <a:rPr lang="ru-RU" dirty="0" smtClean="0"/>
              <a:t>2. Граната </a:t>
            </a:r>
            <a:r>
              <a:rPr lang="ru-RU" dirty="0"/>
              <a:t>Ф-1 –</a:t>
            </a:r>
            <a:r>
              <a:rPr lang="ru-RU" b="1" dirty="0"/>
              <a:t> </a:t>
            </a:r>
            <a:r>
              <a:rPr lang="ru-RU" b="1" u="sng" dirty="0"/>
              <a:t>200 метров</a:t>
            </a:r>
            <a:endParaRPr lang="ru-RU" u="sng" dirty="0"/>
          </a:p>
          <a:p>
            <a:pPr lvl="0"/>
            <a:r>
              <a:rPr lang="ru-RU" dirty="0" smtClean="0"/>
              <a:t>3. Тротиловая </a:t>
            </a:r>
            <a:r>
              <a:rPr lang="ru-RU" dirty="0"/>
              <a:t>шашка массой 200 граммов – </a:t>
            </a:r>
            <a:r>
              <a:rPr lang="ru-RU" b="1" u="sng" dirty="0"/>
              <a:t>45 метров</a:t>
            </a:r>
            <a:endParaRPr lang="ru-RU" u="sng" dirty="0"/>
          </a:p>
          <a:p>
            <a:pPr lvl="0"/>
            <a:r>
              <a:rPr lang="ru-RU" dirty="0" smtClean="0"/>
              <a:t>4. Тротиловая </a:t>
            </a:r>
            <a:r>
              <a:rPr lang="ru-RU" dirty="0"/>
              <a:t>шашка массой 400 граммов – </a:t>
            </a:r>
            <a:r>
              <a:rPr lang="ru-RU" b="1" u="sng" dirty="0"/>
              <a:t>55 метров</a:t>
            </a:r>
            <a:endParaRPr lang="ru-RU" u="sng" dirty="0"/>
          </a:p>
          <a:p>
            <a:pPr lvl="0"/>
            <a:r>
              <a:rPr lang="ru-RU" dirty="0" smtClean="0"/>
              <a:t>5. Пивная </a:t>
            </a:r>
            <a:r>
              <a:rPr lang="ru-RU" dirty="0"/>
              <a:t>банка 0,33 литра – </a:t>
            </a:r>
            <a:r>
              <a:rPr lang="ru-RU" b="1" u="sng" dirty="0"/>
              <a:t>60 метров</a:t>
            </a:r>
            <a:endParaRPr lang="ru-RU" u="sng" dirty="0"/>
          </a:p>
          <a:p>
            <a:pPr lvl="0"/>
            <a:r>
              <a:rPr lang="ru-RU" dirty="0" smtClean="0"/>
              <a:t>6. Чемодан </a:t>
            </a:r>
            <a:r>
              <a:rPr lang="ru-RU" dirty="0"/>
              <a:t>(кейс) – </a:t>
            </a:r>
            <a:r>
              <a:rPr lang="ru-RU" b="1" u="sng" dirty="0"/>
              <a:t>230 метров</a:t>
            </a:r>
            <a:endParaRPr lang="ru-RU" u="sng" dirty="0"/>
          </a:p>
          <a:p>
            <a:pPr lvl="0"/>
            <a:r>
              <a:rPr lang="ru-RU" dirty="0" smtClean="0"/>
              <a:t>7. Дорожный </a:t>
            </a:r>
            <a:r>
              <a:rPr lang="ru-RU" dirty="0"/>
              <a:t>чемодан – </a:t>
            </a:r>
            <a:r>
              <a:rPr lang="ru-RU" b="1" u="sng" dirty="0"/>
              <a:t>350 метров</a:t>
            </a:r>
            <a:endParaRPr lang="ru-RU" u="sng" dirty="0"/>
          </a:p>
          <a:p>
            <a:pPr lvl="0"/>
            <a:r>
              <a:rPr lang="ru-RU" dirty="0" smtClean="0"/>
              <a:t>8. Автомобиль </a:t>
            </a:r>
            <a:r>
              <a:rPr lang="ru-RU" dirty="0"/>
              <a:t>типа «Жигули» – </a:t>
            </a:r>
            <a:r>
              <a:rPr lang="ru-RU" b="1" u="sng" dirty="0"/>
              <a:t>460 метров</a:t>
            </a:r>
            <a:endParaRPr lang="ru-RU" u="sng" dirty="0"/>
          </a:p>
          <a:p>
            <a:pPr lvl="0"/>
            <a:r>
              <a:rPr lang="ru-RU" dirty="0" smtClean="0"/>
              <a:t>9. Автомобиль </a:t>
            </a:r>
            <a:r>
              <a:rPr lang="ru-RU" dirty="0"/>
              <a:t>типа «Волга» – </a:t>
            </a:r>
            <a:r>
              <a:rPr lang="ru-RU" b="1" u="sng" dirty="0"/>
              <a:t>580 метров</a:t>
            </a:r>
            <a:endParaRPr lang="ru-RU" u="sng" dirty="0"/>
          </a:p>
          <a:p>
            <a:pPr lvl="0"/>
            <a:r>
              <a:rPr lang="ru-RU" dirty="0" smtClean="0"/>
              <a:t>10. Микроавтобус </a:t>
            </a:r>
            <a:r>
              <a:rPr lang="ru-RU" dirty="0"/>
              <a:t>– </a:t>
            </a:r>
            <a:r>
              <a:rPr lang="ru-RU" b="1" u="sng" dirty="0"/>
              <a:t>920 метров</a:t>
            </a:r>
            <a:endParaRPr lang="ru-RU" u="sng" dirty="0"/>
          </a:p>
          <a:p>
            <a:pPr lvl="0"/>
            <a:r>
              <a:rPr lang="ru-RU" dirty="0" smtClean="0"/>
              <a:t>11. Грузовая </a:t>
            </a:r>
            <a:r>
              <a:rPr lang="ru-RU" dirty="0"/>
              <a:t>автомашина (фургон) – </a:t>
            </a:r>
            <a:r>
              <a:rPr lang="ru-RU" b="1" u="sng" dirty="0"/>
              <a:t>1240 </a:t>
            </a:r>
            <a:r>
              <a:rPr lang="ru-RU" b="1" u="sng" dirty="0" smtClean="0"/>
              <a:t>метров</a:t>
            </a:r>
            <a:endParaRPr lang="ru-RU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2498240" y="1772816"/>
            <a:ext cx="5674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РЕКОМЕНДУЕМЫЕ </a:t>
            </a:r>
            <a:r>
              <a:rPr lang="ru-RU" b="1" u="sng" dirty="0">
                <a:solidFill>
                  <a:srgbClr val="C00000"/>
                </a:solidFill>
              </a:rPr>
              <a:t>РАССТОЯНИЯ</a:t>
            </a:r>
            <a:endParaRPr lang="ru-RU" u="sng" dirty="0">
              <a:solidFill>
                <a:srgbClr val="C00000"/>
              </a:solidFill>
            </a:endParaRP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 ДЛЯ ЭВАКУАЦИИ И ОЦЕПЛЕНИЯ ПРИ ОБНАРУЖЕНИИ ВЗРЫВНОГО УСТРОЙСТВА</a:t>
            </a:r>
            <a:endParaRPr lang="ru-RU" dirty="0">
              <a:solidFill>
                <a:srgbClr val="C00000"/>
              </a:solidFill>
            </a:endParaRP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 ИЛИ ПОХОЖЕГО НА НЕГО </a:t>
            </a:r>
            <a:r>
              <a:rPr lang="ru-RU" b="1" dirty="0" smtClean="0">
                <a:solidFill>
                  <a:srgbClr val="C00000"/>
                </a:solidFill>
              </a:rPr>
              <a:t>ПРЕДМЕТА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260648"/>
            <a:ext cx="5582451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>
                <a:solidFill>
                  <a:srgbClr val="800000"/>
                </a:solidFill>
              </a:rPr>
              <a:t>ПОДОЗРИТЕЛЬНОЕ ПОЧТОВОЕ ОТПРАВЛЕНИЕ </a:t>
            </a:r>
            <a:r>
              <a:rPr lang="ru-RU" sz="1400" b="1" cap="al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449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420</Words>
  <Application>Microsoft Office PowerPoint</Application>
  <PresentationFormat>Экран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Yury Syroff</dc:creator>
  <cp:lastModifiedBy>203-1</cp:lastModifiedBy>
  <cp:revision>77</cp:revision>
  <cp:lastPrinted>2019-01-12T21:32:01Z</cp:lastPrinted>
  <dcterms:modified xsi:type="dcterms:W3CDTF">2023-05-18T12:42:52Z</dcterms:modified>
</cp:coreProperties>
</file>