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6" r:id="rId5"/>
    <p:sldId id="262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053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8066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При получении подозрительного почтового отправления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ПОДОЗРИТЕЛЬНОЕ ПОЧТОВОЕ ОТПРАВЛЕНИЕ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488" y="1916832"/>
            <a:ext cx="8275163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Т</a:t>
            </a:r>
            <a:r>
              <a:rPr lang="ru-RU" dirty="0" smtClean="0"/>
              <a:t>олщина </a:t>
            </a:r>
            <a:r>
              <a:rPr lang="ru-RU" dirty="0"/>
              <a:t>письма от 3-х мм и выше, при этом в конверте (пакете, бандероли) есть отдельные </a:t>
            </a:r>
            <a:r>
              <a:rPr lang="ru-RU" dirty="0" smtClean="0"/>
              <a:t>утолщения.</a:t>
            </a:r>
          </a:p>
          <a:p>
            <a:pPr lvl="0"/>
            <a:r>
              <a:rPr lang="ru-RU" dirty="0" smtClean="0"/>
              <a:t>2. Смещение </a:t>
            </a:r>
            <a:r>
              <a:rPr lang="ru-RU" dirty="0"/>
              <a:t>центра тяжести письма к одной из его </a:t>
            </a:r>
            <a:r>
              <a:rPr lang="ru-RU" dirty="0" smtClean="0"/>
              <a:t>сторон.</a:t>
            </a:r>
          </a:p>
          <a:p>
            <a:pPr lvl="0"/>
            <a:r>
              <a:rPr lang="ru-RU" dirty="0" smtClean="0"/>
              <a:t>3. Наличие </a:t>
            </a:r>
            <a:r>
              <a:rPr lang="ru-RU" dirty="0"/>
              <a:t>в конверте перемещающихся предметов либо </a:t>
            </a:r>
            <a:r>
              <a:rPr lang="ru-RU" dirty="0" smtClean="0"/>
              <a:t>порошка.</a:t>
            </a:r>
          </a:p>
          <a:p>
            <a:pPr lvl="0"/>
            <a:r>
              <a:rPr lang="ru-RU" dirty="0" smtClean="0"/>
              <a:t>4. Наличие </a:t>
            </a:r>
            <a:r>
              <a:rPr lang="ru-RU" dirty="0"/>
              <a:t>во вложении металлических либо пластмассовых </a:t>
            </a:r>
            <a:r>
              <a:rPr lang="ru-RU" dirty="0" smtClean="0"/>
              <a:t>предметов.</a:t>
            </a:r>
          </a:p>
          <a:p>
            <a:pPr lvl="0"/>
            <a:r>
              <a:rPr lang="ru-RU" dirty="0" smtClean="0"/>
              <a:t>5. Наличие </a:t>
            </a:r>
            <a:r>
              <a:rPr lang="ru-RU" dirty="0"/>
              <a:t>на конверте масляных пятен, проколов, металлических кнопок, полосок и т.д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Наличие </a:t>
            </a:r>
            <a:r>
              <a:rPr lang="ru-RU" dirty="0"/>
              <a:t>необычного запаха (миндаля, жжёной пластмассы и др</a:t>
            </a:r>
            <a:r>
              <a:rPr lang="ru-RU" dirty="0" smtClean="0"/>
              <a:t>.).</a:t>
            </a:r>
          </a:p>
          <a:p>
            <a:pPr lvl="0"/>
            <a:r>
              <a:rPr lang="ru-RU" dirty="0" smtClean="0"/>
              <a:t>7. «Тиканье</a:t>
            </a:r>
            <a:r>
              <a:rPr lang="ru-RU" dirty="0"/>
              <a:t>» в бандеролях и посылках.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384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Основные признаки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486916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Всё это позволяет предполагать наличие в отправлении взрывной начинки.</a:t>
            </a: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ПОДОЗРИТЕЛЬНОЕ ПОЧТОВОЕ ОТПРАВЛЕНИЕ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488" y="2551837"/>
            <a:ext cx="8275163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</a:t>
            </a:r>
            <a:r>
              <a:rPr lang="ru-RU" dirty="0" smtClean="0"/>
              <a:t>собо </a:t>
            </a:r>
            <a:r>
              <a:rPr lang="ru-RU" dirty="0"/>
              <a:t>тщательную заделку письма, бандероли, посылки, в том числе </a:t>
            </a:r>
            <a:r>
              <a:rPr lang="ru-RU" dirty="0" smtClean="0"/>
              <a:t>скотчем.</a:t>
            </a:r>
          </a:p>
          <a:p>
            <a:pPr lvl="0"/>
            <a:r>
              <a:rPr lang="ru-RU" dirty="0" smtClean="0"/>
              <a:t>2. Наличие </a:t>
            </a:r>
            <a:r>
              <a:rPr lang="ru-RU" dirty="0"/>
              <a:t>подписей «лично в руки», «вскрыть только лично», «вручить лично», «секретно», «только вам» и т.п</a:t>
            </a:r>
            <a:r>
              <a:rPr lang="ru-RU" dirty="0" smtClean="0"/>
              <a:t>..</a:t>
            </a:r>
          </a:p>
          <a:p>
            <a:pPr lvl="0"/>
            <a:r>
              <a:rPr lang="ru-RU" dirty="0" smtClean="0"/>
              <a:t>3. Отсутствие </a:t>
            </a:r>
            <a:r>
              <a:rPr lang="ru-RU" dirty="0"/>
              <a:t>обратного адреса, фамилии, неразборчивое их написание, вымышленный </a:t>
            </a:r>
            <a:r>
              <a:rPr lang="ru-RU" dirty="0" smtClean="0"/>
              <a:t>адрес.</a:t>
            </a:r>
          </a:p>
          <a:p>
            <a:pPr lvl="0"/>
            <a:r>
              <a:rPr lang="ru-RU" dirty="0" smtClean="0"/>
              <a:t>4. Нестандартная </a:t>
            </a:r>
            <a:r>
              <a:rPr lang="ru-RU" dirty="0"/>
              <a:t>упаковка.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3845" y="17976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Вспомогательные признаки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486916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Всё это позволяет предполагать наличие в отправлении взрывной начинки.</a:t>
            </a:r>
          </a:p>
        </p:txBody>
      </p:sp>
    </p:spTree>
    <p:extLst>
      <p:ext uri="{BB962C8B-B14F-4D97-AF65-F5344CB8AC3E}">
        <p14:creationId xmlns:p14="http://schemas.microsoft.com/office/powerpoint/2010/main" val="14626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ПОДОЗРИТЕЛЬНОЕ ПОЧТОВОЕ ОТПРАВЛЕНИЕ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487" y="2363904"/>
            <a:ext cx="8275163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/>
              <a:t>При получении сообщения о заложенном взрывном устройстве, либо обнаружении предметов, вызывающих такое подозрение, немедленно поставьте в </a:t>
            </a:r>
            <a:r>
              <a:rPr lang="ru-RU" dirty="0" smtClean="0"/>
              <a:t>известность сотрудников охраны/ руководство филиала Университета/ </a:t>
            </a:r>
            <a:r>
              <a:rPr lang="ru-RU" dirty="0"/>
              <a:t>правоохранительные органы.</a:t>
            </a:r>
          </a:p>
          <a:p>
            <a:pPr lvl="0"/>
            <a:r>
              <a:rPr lang="ru-RU" dirty="0"/>
              <a:t> Сообщите точный адрес, телефон, фамилию, имя, отчество.</a:t>
            </a:r>
          </a:p>
          <a:p>
            <a:pPr lvl="0"/>
            <a:r>
              <a:rPr lang="ru-RU" dirty="0"/>
              <a:t>До прибытия сотрудников оперативно-следственных органов, МЧС, пожарных принять меры к ограждению объекта и недопущению к нему людей на безопасное расстояние.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3845" y="17976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Вспомогательные признаки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38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3140968"/>
            <a:ext cx="8069542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Граната </a:t>
            </a:r>
            <a:r>
              <a:rPr lang="ru-RU" dirty="0"/>
              <a:t>РГД-5 </a:t>
            </a:r>
            <a:r>
              <a:rPr lang="ru-RU" b="1" dirty="0"/>
              <a:t>– </a:t>
            </a:r>
            <a:r>
              <a:rPr lang="ru-RU" b="1" u="sng" dirty="0"/>
              <a:t>50 метров</a:t>
            </a:r>
            <a:r>
              <a:rPr lang="ru-RU" u="sng" dirty="0"/>
              <a:t> </a:t>
            </a:r>
          </a:p>
          <a:p>
            <a:pPr lvl="0"/>
            <a:r>
              <a:rPr lang="ru-RU" dirty="0" smtClean="0"/>
              <a:t>2. Граната </a:t>
            </a:r>
            <a:r>
              <a:rPr lang="ru-RU" dirty="0"/>
              <a:t>Ф-1 –</a:t>
            </a:r>
            <a:r>
              <a:rPr lang="ru-RU" b="1" dirty="0"/>
              <a:t> </a:t>
            </a:r>
            <a:r>
              <a:rPr lang="ru-RU" b="1" u="sng" dirty="0"/>
              <a:t>200 метров</a:t>
            </a:r>
            <a:endParaRPr lang="ru-RU" u="sng" dirty="0"/>
          </a:p>
          <a:p>
            <a:pPr lvl="0"/>
            <a:r>
              <a:rPr lang="ru-RU" dirty="0" smtClean="0"/>
              <a:t>3. Тротиловая </a:t>
            </a:r>
            <a:r>
              <a:rPr lang="ru-RU" dirty="0"/>
              <a:t>шашка массой 200 граммов – </a:t>
            </a:r>
            <a:r>
              <a:rPr lang="ru-RU" b="1" u="sng" dirty="0"/>
              <a:t>45 метров</a:t>
            </a:r>
            <a:endParaRPr lang="ru-RU" u="sng" dirty="0"/>
          </a:p>
          <a:p>
            <a:pPr lvl="0"/>
            <a:r>
              <a:rPr lang="ru-RU" dirty="0" smtClean="0"/>
              <a:t>4. Тротиловая </a:t>
            </a:r>
            <a:r>
              <a:rPr lang="ru-RU" dirty="0"/>
              <a:t>шашка массой 400 граммов – </a:t>
            </a:r>
            <a:r>
              <a:rPr lang="ru-RU" b="1" u="sng" dirty="0"/>
              <a:t>55 метров</a:t>
            </a:r>
            <a:endParaRPr lang="ru-RU" u="sng" dirty="0"/>
          </a:p>
          <a:p>
            <a:pPr lvl="0"/>
            <a:r>
              <a:rPr lang="ru-RU" dirty="0" smtClean="0"/>
              <a:t>5. Пивная </a:t>
            </a:r>
            <a:r>
              <a:rPr lang="ru-RU" dirty="0"/>
              <a:t>банка 0,33 литра – </a:t>
            </a:r>
            <a:r>
              <a:rPr lang="ru-RU" b="1" u="sng" dirty="0"/>
              <a:t>60 метров</a:t>
            </a:r>
            <a:endParaRPr lang="ru-RU" u="sng" dirty="0"/>
          </a:p>
          <a:p>
            <a:pPr lvl="0"/>
            <a:r>
              <a:rPr lang="ru-RU" dirty="0" smtClean="0"/>
              <a:t>6. Чемодан </a:t>
            </a:r>
            <a:r>
              <a:rPr lang="ru-RU" dirty="0"/>
              <a:t>(кейс) – </a:t>
            </a:r>
            <a:r>
              <a:rPr lang="ru-RU" b="1" u="sng" dirty="0"/>
              <a:t>230 метров</a:t>
            </a:r>
            <a:endParaRPr lang="ru-RU" u="sng" dirty="0"/>
          </a:p>
          <a:p>
            <a:pPr lvl="0"/>
            <a:r>
              <a:rPr lang="ru-RU" dirty="0" smtClean="0"/>
              <a:t>7. Дорожный </a:t>
            </a:r>
            <a:r>
              <a:rPr lang="ru-RU" dirty="0"/>
              <a:t>чемодан – </a:t>
            </a:r>
            <a:r>
              <a:rPr lang="ru-RU" b="1" u="sng" dirty="0"/>
              <a:t>350 метров</a:t>
            </a:r>
            <a:endParaRPr lang="ru-RU" u="sng" dirty="0"/>
          </a:p>
          <a:p>
            <a:pPr lvl="0"/>
            <a:r>
              <a:rPr lang="ru-RU" dirty="0" smtClean="0"/>
              <a:t>8. Автомобиль </a:t>
            </a:r>
            <a:r>
              <a:rPr lang="ru-RU" dirty="0"/>
              <a:t>типа «Жигули» – </a:t>
            </a:r>
            <a:r>
              <a:rPr lang="ru-RU" b="1" u="sng" dirty="0"/>
              <a:t>460 метров</a:t>
            </a:r>
            <a:endParaRPr lang="ru-RU" u="sng" dirty="0"/>
          </a:p>
          <a:p>
            <a:pPr lvl="0"/>
            <a:r>
              <a:rPr lang="ru-RU" dirty="0" smtClean="0"/>
              <a:t>9. Автомобиль </a:t>
            </a:r>
            <a:r>
              <a:rPr lang="ru-RU" dirty="0"/>
              <a:t>типа «Волга» – </a:t>
            </a:r>
            <a:r>
              <a:rPr lang="ru-RU" b="1" u="sng" dirty="0"/>
              <a:t>580 метров</a:t>
            </a:r>
            <a:endParaRPr lang="ru-RU" u="sng" dirty="0"/>
          </a:p>
          <a:p>
            <a:pPr lvl="0"/>
            <a:r>
              <a:rPr lang="ru-RU" dirty="0" smtClean="0"/>
              <a:t>10. Микроавтобус </a:t>
            </a:r>
            <a:r>
              <a:rPr lang="ru-RU" dirty="0"/>
              <a:t>– </a:t>
            </a:r>
            <a:r>
              <a:rPr lang="ru-RU" b="1" u="sng" dirty="0"/>
              <a:t>920 метров</a:t>
            </a:r>
            <a:endParaRPr lang="ru-RU" u="sng" dirty="0"/>
          </a:p>
          <a:p>
            <a:pPr lvl="0"/>
            <a:r>
              <a:rPr lang="ru-RU" dirty="0" smtClean="0"/>
              <a:t>11. Грузовая </a:t>
            </a:r>
            <a:r>
              <a:rPr lang="ru-RU" dirty="0"/>
              <a:t>автомашина (фургон) – </a:t>
            </a:r>
            <a:r>
              <a:rPr lang="ru-RU" b="1" u="sng" dirty="0"/>
              <a:t>1240 </a:t>
            </a:r>
            <a:r>
              <a:rPr lang="ru-RU" b="1" u="sng" dirty="0" smtClean="0"/>
              <a:t>метров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98240" y="1772816"/>
            <a:ext cx="5674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РЕКОМЕНДУЕМЫЕ </a:t>
            </a:r>
            <a:r>
              <a:rPr lang="ru-RU" b="1" u="sng" dirty="0">
                <a:solidFill>
                  <a:srgbClr val="C00000"/>
                </a:solidFill>
              </a:rPr>
              <a:t>РАССТОЯНИЯ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ДЛЯ ЭВАКУАЦИИ И ОЦЕПЛЕНИЯ ПРИ ОБНАРУЖЕНИИ ВЗРЫВНОГО УСТРОЙСТВА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ИЛИ ПОХОЖЕГО НА НЕГО </a:t>
            </a:r>
            <a:r>
              <a:rPr lang="ru-RU" b="1" dirty="0" smtClean="0">
                <a:solidFill>
                  <a:srgbClr val="C00000"/>
                </a:solidFill>
              </a:rPr>
              <a:t>ПРЕДМЕТА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rgbClr val="800000"/>
                </a:solidFill>
              </a:rPr>
              <a:t>ПОДОЗРИТЕЛЬНОЕ ПОЧТОВОЕ ОТПРАВЛЕНИЕ </a:t>
            </a:r>
            <a:r>
              <a:rPr lang="ru-RU" sz="1400" b="1" cap="al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420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77</cp:revision>
  <cp:lastPrinted>2019-01-12T21:32:01Z</cp:lastPrinted>
  <dcterms:modified xsi:type="dcterms:W3CDTF">2023-05-18T12:42:52Z</dcterms:modified>
</cp:coreProperties>
</file>