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  <p:sldId id="264" r:id="rId6"/>
    <p:sldId id="262" r:id="rId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05" autoAdjust="0"/>
  </p:normalViewPr>
  <p:slideViewPr>
    <p:cSldViewPr>
      <p:cViewPr>
        <p:scale>
          <a:sx n="107" d="100"/>
          <a:sy n="107" d="100"/>
        </p:scale>
        <p:origin x="-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0"/>
            <a:ext cx="2238008" cy="19738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5" y="148027"/>
            <a:ext cx="1963841" cy="189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2953" y="79510"/>
            <a:ext cx="5582451" cy="2197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МИНИСТЕРСТВО СЕЛЬСКОГО ХОЗЯЙСТВА РОССИЙСКОЙ ФЕДЕРАЦИИ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РОССИЙСКИЙ ГОСУДАРСТВЕННЫЙ АГРАРНЫЙ УНИВЕРСИТЕТ – МСХА ИМЕНИ К.А. ТИМИРЯЗЕВА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(ФГБОУ ВО РГАУ-МСХА имени К.А. Тимирязева)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Калужский филиал</a:t>
            </a:r>
          </a:p>
          <a:p>
            <a:pPr algn="ctr"/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115616" y="3214686"/>
            <a:ext cx="7848872" cy="28066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44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ВЗРЫВНОЕ УСТРОЙСТВО ОБНАРУЖЕНО НА ВХОДЕ КОРПУСА/ОБЩЕЖИТИЯ (ПРИ ПОПЫТКЕ ПРОНОСА) </a:t>
            </a:r>
            <a:endParaRPr lang="ru-RU" altLang="ru-RU" sz="4400" b="1" cap="all" dirty="0">
              <a:solidFill>
                <a:srgbClr val="A50021"/>
              </a:solidFill>
              <a:latin typeface="Franklin Gothic Demi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115616" y="2604613"/>
            <a:ext cx="7848872" cy="20774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20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ИНСТУКЦИЯ ПО ДЕЙСТВИЯМ ПЕРСОНАЛА УНИВЕРСИТЕТА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altLang="ru-RU" sz="14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/>
      <p:bldP spid="8" grpId="1"/>
      <p:bldP spid="8" grpId="2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ВЗРЫВНОЕ УСТРОЙСТВО ОБНАРУЖЕНО НА ВХОДЕ КОРПУСА/ОБЩЕЖИТИЯ </a:t>
            </a:r>
          </a:p>
          <a:p>
            <a:pPr algn="ctr"/>
            <a:r>
              <a:rPr lang="ru-RU" sz="2300" b="1" dirty="0">
                <a:solidFill>
                  <a:srgbClr val="800000"/>
                </a:solidFill>
              </a:rPr>
              <a:t>(</a:t>
            </a:r>
            <a:r>
              <a:rPr lang="ru-RU" sz="2300" b="1" dirty="0" smtClean="0">
                <a:solidFill>
                  <a:srgbClr val="800000"/>
                </a:solidFill>
              </a:rPr>
              <a:t>ПРИ ПОПЫТКЕ ПРОНОСА) 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742952" y="1790241"/>
            <a:ext cx="8275163" cy="494814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Находиться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безопасном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расстоянии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взрывного устройства до прибытия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руководителя филиала Университета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далее действовать в соответствии с его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указаниями.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При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объявлении эвакуации приступить к эвакуации, уводя за собой обучающихся, находящихся поблизости и далее действовать в соответствии с планом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эвакуации.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При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нахождении в помещении, не допуская паники обеспечить отключение всех имеющихся в помещении средств связи и иных приборов (приспособлений), в том числе предназначенных для обеспечения учебного процесса;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По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возможности отключить на объекте электричество и газоснабжение, предварительно убедившись в отсутствии людей в лифтах и других помещениях, выход из которых может быть заблокирован при отключении электричества.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Отключение </a:t>
            </a:r>
            <a:r>
              <a:rPr lang="ru-RU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производится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случаях, когда взрывное устройство каким-либо образом соединено с указанными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коммуникациями!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По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возможности открыть все окна и двери для рассредоточения ударной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волны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893846" y="141277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1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51520" y="1808462"/>
            <a:ext cx="8640960" cy="480131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6. Обеспечить </a:t>
            </a:r>
            <a:r>
              <a:rPr lang="ru-RU" dirty="0"/>
              <a:t>проведение эвакуации обучающихся, при возможности с личными (ценными) вещами, теплой одеждой к месту сбора в соответствии с планом </a:t>
            </a:r>
            <a:r>
              <a:rPr lang="ru-RU" dirty="0" smtClean="0"/>
              <a:t>эвакуации. В </a:t>
            </a:r>
            <a:r>
              <a:rPr lang="ru-RU" dirty="0"/>
              <a:t>зимний период принять все возможные меры к исключению случаев обморожения </a:t>
            </a:r>
            <a:r>
              <a:rPr lang="ru-RU" dirty="0" smtClean="0"/>
              <a:t>обучающихся.</a:t>
            </a:r>
          </a:p>
          <a:p>
            <a:r>
              <a:rPr lang="ru-RU" dirty="0" smtClean="0"/>
              <a:t>7. </a:t>
            </a:r>
            <a:r>
              <a:rPr lang="ru-RU" dirty="0"/>
              <a:t>У</a:t>
            </a:r>
            <a:r>
              <a:rPr lang="ru-RU" dirty="0" smtClean="0"/>
              <a:t>бедившись </a:t>
            </a:r>
            <a:r>
              <a:rPr lang="ru-RU" dirty="0"/>
              <a:t>в полной эвакуации из помещения с внешней стороны дверей поставить отметку «ЭВАКУИРОВАНО» любым доступным </a:t>
            </a:r>
            <a:r>
              <a:rPr lang="ru-RU" dirty="0" smtClean="0"/>
              <a:t>способом.</a:t>
            </a:r>
          </a:p>
          <a:p>
            <a:r>
              <a:rPr lang="ru-RU" dirty="0" smtClean="0"/>
              <a:t>8. </a:t>
            </a:r>
            <a:r>
              <a:rPr lang="ru-RU" dirty="0"/>
              <a:t>П</a:t>
            </a:r>
            <a:r>
              <a:rPr lang="ru-RU" dirty="0" smtClean="0"/>
              <a:t>о </a:t>
            </a:r>
            <a:r>
              <a:rPr lang="ru-RU" dirty="0"/>
              <a:t>указанию </a:t>
            </a:r>
            <a:r>
              <a:rPr lang="ru-RU" dirty="0" smtClean="0"/>
              <a:t>руководителя филиала Университета </a:t>
            </a:r>
            <a:r>
              <a:rPr lang="ru-RU" dirty="0"/>
              <a:t>осуществить проверку помещений на предмет эвакуации людей и о результатах сообщить </a:t>
            </a:r>
            <a:r>
              <a:rPr lang="ru-RU" dirty="0" smtClean="0"/>
              <a:t>руководителю филиала Университета </a:t>
            </a:r>
            <a:r>
              <a:rPr lang="ru-RU" dirty="0"/>
              <a:t>или назначенному им </a:t>
            </a:r>
            <a:r>
              <a:rPr lang="ru-RU" dirty="0" smtClean="0"/>
              <a:t>лицу.</a:t>
            </a:r>
          </a:p>
          <a:p>
            <a:r>
              <a:rPr lang="ru-RU" dirty="0" smtClean="0"/>
              <a:t>9. </a:t>
            </a:r>
            <a:r>
              <a:rPr lang="ru-RU" dirty="0"/>
              <a:t>П</a:t>
            </a:r>
            <a:r>
              <a:rPr lang="ru-RU" dirty="0" smtClean="0"/>
              <a:t>о </a:t>
            </a:r>
            <a:r>
              <a:rPr lang="ru-RU" dirty="0"/>
              <a:t>указанию </a:t>
            </a:r>
            <a:r>
              <a:rPr lang="ru-RU" dirty="0" smtClean="0"/>
              <a:t>руководителя филиала Университета обеспечить </a:t>
            </a:r>
            <a:r>
              <a:rPr lang="ru-RU" dirty="0"/>
              <a:t>информирование родителей (законных представителей) о временном прекращении учебного </a:t>
            </a:r>
            <a:r>
              <a:rPr lang="ru-RU" dirty="0" smtClean="0"/>
              <a:t>процесса.</a:t>
            </a:r>
          </a:p>
          <a:p>
            <a:r>
              <a:rPr lang="ru-RU" dirty="0" smtClean="0"/>
              <a:t>10. Обеспечить, </a:t>
            </a:r>
            <a:r>
              <a:rPr lang="ru-RU" dirty="0"/>
              <a:t>по указанию </a:t>
            </a:r>
            <a:r>
              <a:rPr lang="ru-RU" dirty="0" smtClean="0"/>
              <a:t>руководителя филиала Университета </a:t>
            </a:r>
            <a:r>
              <a:rPr lang="ru-RU" dirty="0"/>
              <a:t>или назначенных им </a:t>
            </a:r>
            <a:r>
              <a:rPr lang="ru-RU" dirty="0" smtClean="0"/>
              <a:t>лиц, </a:t>
            </a:r>
            <a:r>
              <a:rPr lang="ru-RU" dirty="0"/>
              <a:t>передачу обучающихся родителям (законным представителям</a:t>
            </a:r>
            <a:r>
              <a:rPr lang="ru-RU" dirty="0" smtClean="0"/>
              <a:t>).</a:t>
            </a:r>
          </a:p>
          <a:p>
            <a:r>
              <a:rPr lang="ru-RU" dirty="0" smtClean="0"/>
              <a:t>11. После </a:t>
            </a:r>
            <a:r>
              <a:rPr lang="ru-RU" dirty="0"/>
              <a:t>завершения работы оперативных служб и по распоряжению </a:t>
            </a:r>
            <a:r>
              <a:rPr lang="ru-RU" dirty="0" smtClean="0"/>
              <a:t>руководителя Филиала Университета обеспечить </a:t>
            </a:r>
            <a:r>
              <a:rPr lang="ru-RU" dirty="0"/>
              <a:t>проведение мероприятий по ликвидации последствий </a:t>
            </a:r>
            <a:r>
              <a:rPr lang="ru-RU" dirty="0" smtClean="0"/>
              <a:t>происшествия.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43913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ВЗРЫВНОЕ УСТРОЙСТВО ОБНАРУЖЕНО НА ВХОДЕ КОРПУСА/ОБЩЕЖИТИЯ </a:t>
            </a:r>
          </a:p>
          <a:p>
            <a:pPr algn="ctr"/>
            <a:r>
              <a:rPr lang="ru-RU" sz="2300" b="1" dirty="0">
                <a:solidFill>
                  <a:srgbClr val="800000"/>
                </a:solidFill>
              </a:rPr>
              <a:t>(</a:t>
            </a:r>
            <a:r>
              <a:rPr lang="ru-RU" sz="2300" b="1" dirty="0" smtClean="0">
                <a:solidFill>
                  <a:srgbClr val="800000"/>
                </a:solidFill>
              </a:rPr>
              <a:t>ПРИ ПОПЫТКЕ ПРОНОСА) 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</p:spTree>
    <p:extLst>
      <p:ext uri="{BB962C8B-B14F-4D97-AF65-F5344CB8AC3E}">
        <p14:creationId xmlns:p14="http://schemas.microsoft.com/office/powerpoint/2010/main" val="102093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94946" y="2852936"/>
            <a:ext cx="8069542" cy="258532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 </a:t>
            </a:r>
            <a:r>
              <a:rPr lang="ru-RU" b="1" dirty="0"/>
              <a:t>обнаружении подозрительного предмета </a:t>
            </a:r>
            <a:r>
              <a:rPr lang="ru-RU" b="1" u="sng" dirty="0"/>
              <a:t>запрещается:</a:t>
            </a:r>
            <a:endParaRPr lang="ru-RU" u="sng" dirty="0"/>
          </a:p>
          <a:p>
            <a:pPr lvl="0"/>
            <a:r>
              <a:rPr lang="ru-RU" dirty="0" smtClean="0"/>
              <a:t>1. Трогать</a:t>
            </a:r>
            <a:r>
              <a:rPr lang="ru-RU" dirty="0"/>
              <a:t>, вскрывать, передвигать или предпринимать какие-либо иные действия с обнаруженным предметом.</a:t>
            </a:r>
          </a:p>
          <a:p>
            <a:pPr lvl="0"/>
            <a:r>
              <a:rPr lang="ru-RU" dirty="0" smtClean="0"/>
              <a:t>2. Использовать </a:t>
            </a:r>
            <a:r>
              <a:rPr lang="ru-RU" dirty="0"/>
              <a:t>мобильные телефоны и другие средства радиосвязи вблизи такого предмета.</a:t>
            </a:r>
          </a:p>
          <a:p>
            <a:pPr lvl="0"/>
            <a:r>
              <a:rPr lang="ru-RU" dirty="0" smtClean="0"/>
              <a:t>3. Подпускать </a:t>
            </a:r>
            <a:r>
              <a:rPr lang="ru-RU" dirty="0"/>
              <a:t>посторонних лиц к данному предмету, вещам.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Необходимо помнить</a:t>
            </a:r>
            <a:r>
              <a:rPr lang="ru-RU" dirty="0"/>
              <a:t>, что внешний вид предмета может скрывать его настоящее назначение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43913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ВЗРЫВНОЕ УСТРОЙСТВО ОБНАРУЖЕНО НА ВХОДЕ КОРПУСА/ОБЩЕЖИТИЯ </a:t>
            </a:r>
          </a:p>
          <a:p>
            <a:pPr algn="ctr"/>
            <a:r>
              <a:rPr lang="ru-RU" sz="2300" b="1" dirty="0">
                <a:solidFill>
                  <a:srgbClr val="800000"/>
                </a:solidFill>
              </a:rPr>
              <a:t>(</a:t>
            </a:r>
            <a:r>
              <a:rPr lang="ru-RU" sz="2300" b="1" dirty="0" smtClean="0">
                <a:solidFill>
                  <a:srgbClr val="800000"/>
                </a:solidFill>
              </a:rPr>
              <a:t>ПРИ ПОПЫТКЕ ПРОНОСА) 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</p:spTree>
    <p:extLst>
      <p:ext uri="{BB962C8B-B14F-4D97-AF65-F5344CB8AC3E}">
        <p14:creationId xmlns:p14="http://schemas.microsoft.com/office/powerpoint/2010/main" val="240310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67950" y="1870058"/>
            <a:ext cx="8069542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Необходимо </a:t>
            </a:r>
            <a:r>
              <a:rPr lang="ru-RU" b="1" dirty="0"/>
              <a:t>помнить</a:t>
            </a:r>
            <a:r>
              <a:rPr lang="ru-RU" dirty="0"/>
              <a:t>, что внешний вид предмета может скрывать его настоящее назначение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наличие взрывного устройства, других опасных предметов могут указывать следующие признаки: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43913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ВЗРЫВНОЕ УСТРОЙСТВО ОБНАРУЖЕНО НА ВХОДЕ КОРПУСА/ОБЩЕЖИТИЯ </a:t>
            </a:r>
          </a:p>
          <a:p>
            <a:pPr algn="ctr"/>
            <a:r>
              <a:rPr lang="ru-RU" sz="2300" b="1" dirty="0">
                <a:solidFill>
                  <a:srgbClr val="800000"/>
                </a:solidFill>
              </a:rPr>
              <a:t>(</a:t>
            </a:r>
            <a:r>
              <a:rPr lang="ru-RU" sz="2300" b="1" dirty="0" smtClean="0">
                <a:solidFill>
                  <a:srgbClr val="800000"/>
                </a:solidFill>
              </a:rPr>
              <a:t>ПРИ ПОПЫТКЕ ПРОНОСА) 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3" name="TextBox 2"/>
          <p:cNvSpPr txBox="1"/>
          <p:nvPr/>
        </p:nvSpPr>
        <p:spPr>
          <a:xfrm>
            <a:off x="894946" y="3933056"/>
            <a:ext cx="8136904" cy="258532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1. Присутствие </a:t>
            </a:r>
            <a:r>
              <a:rPr lang="ru-RU" dirty="0"/>
              <a:t>проводов, небольших антенн, изоленты, шпагата, веревки, скотча в пакете, либо торчащие из </a:t>
            </a:r>
            <a:r>
              <a:rPr lang="ru-RU" dirty="0" smtClean="0"/>
              <a:t>пакета.</a:t>
            </a:r>
          </a:p>
          <a:p>
            <a:pPr lvl="0"/>
            <a:r>
              <a:rPr lang="ru-RU" dirty="0" smtClean="0"/>
              <a:t>2. Шум </a:t>
            </a:r>
            <a:r>
              <a:rPr lang="ru-RU" dirty="0"/>
              <a:t>из обнаруженных подозрительных предметов (пакетов, сумок и др.). Это может быть тиканье часов, щелчки и т.п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3. Наличие </a:t>
            </a:r>
            <a:r>
              <a:rPr lang="ru-RU" dirty="0"/>
              <a:t>элементов питания (батареек), сотового </a:t>
            </a:r>
            <a:r>
              <a:rPr lang="ru-RU" dirty="0" smtClean="0"/>
              <a:t>телефона.</a:t>
            </a:r>
          </a:p>
          <a:p>
            <a:pPr lvl="0"/>
            <a:r>
              <a:rPr lang="ru-RU" dirty="0" smtClean="0"/>
              <a:t>4. Растяжки </a:t>
            </a:r>
            <a:r>
              <a:rPr lang="ru-RU" dirty="0"/>
              <a:t>из проволоки, веревок, шпагата, </a:t>
            </a:r>
            <a:r>
              <a:rPr lang="ru-RU" dirty="0" smtClean="0"/>
              <a:t>лески.</a:t>
            </a:r>
          </a:p>
          <a:p>
            <a:pPr lvl="0"/>
            <a:r>
              <a:rPr lang="ru-RU" dirty="0" smtClean="0"/>
              <a:t>5. Необычное </a:t>
            </a:r>
            <a:r>
              <a:rPr lang="ru-RU" dirty="0"/>
              <a:t>размещение предмета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6. Наличие </a:t>
            </a:r>
            <a:r>
              <a:rPr lang="ru-RU" dirty="0"/>
              <a:t>предмета, несвойственного для данной местности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7. Специфический </a:t>
            </a:r>
            <a:r>
              <a:rPr lang="ru-RU" dirty="0"/>
              <a:t>запах, несвойственный данной местности.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94946" y="3244334"/>
            <a:ext cx="806954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rgbClr val="C00000"/>
                </a:solidFill>
              </a:rPr>
              <a:t>ПРИЗНАКИ ВЗРЫВНОГО УСТРОЙСТВА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43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94946" y="3140968"/>
            <a:ext cx="8069542" cy="31393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1. Граната </a:t>
            </a:r>
            <a:r>
              <a:rPr lang="ru-RU" dirty="0"/>
              <a:t>РГД-5 </a:t>
            </a:r>
            <a:r>
              <a:rPr lang="ru-RU" b="1" dirty="0"/>
              <a:t>– </a:t>
            </a:r>
            <a:r>
              <a:rPr lang="ru-RU" b="1" u="sng" dirty="0"/>
              <a:t>50 метров</a:t>
            </a:r>
            <a:r>
              <a:rPr lang="ru-RU" u="sng" dirty="0"/>
              <a:t> </a:t>
            </a:r>
          </a:p>
          <a:p>
            <a:pPr lvl="0"/>
            <a:r>
              <a:rPr lang="ru-RU" dirty="0" smtClean="0"/>
              <a:t>2. Граната </a:t>
            </a:r>
            <a:r>
              <a:rPr lang="ru-RU" dirty="0"/>
              <a:t>Ф-1 –</a:t>
            </a:r>
            <a:r>
              <a:rPr lang="ru-RU" b="1" dirty="0"/>
              <a:t> </a:t>
            </a:r>
            <a:r>
              <a:rPr lang="ru-RU" b="1" u="sng" dirty="0"/>
              <a:t>200 метров</a:t>
            </a:r>
            <a:endParaRPr lang="ru-RU" u="sng" dirty="0"/>
          </a:p>
          <a:p>
            <a:pPr lvl="0"/>
            <a:r>
              <a:rPr lang="ru-RU" dirty="0" smtClean="0"/>
              <a:t>3. Тротиловая </a:t>
            </a:r>
            <a:r>
              <a:rPr lang="ru-RU" dirty="0"/>
              <a:t>шашка массой 200 граммов – </a:t>
            </a:r>
            <a:r>
              <a:rPr lang="ru-RU" b="1" u="sng" dirty="0"/>
              <a:t>45 метров</a:t>
            </a:r>
            <a:endParaRPr lang="ru-RU" u="sng" dirty="0"/>
          </a:p>
          <a:p>
            <a:pPr lvl="0"/>
            <a:r>
              <a:rPr lang="ru-RU" dirty="0" smtClean="0"/>
              <a:t>4. Тротиловая </a:t>
            </a:r>
            <a:r>
              <a:rPr lang="ru-RU" dirty="0"/>
              <a:t>шашка массой 400 граммов – </a:t>
            </a:r>
            <a:r>
              <a:rPr lang="ru-RU" b="1" u="sng" dirty="0"/>
              <a:t>55 метров</a:t>
            </a:r>
            <a:endParaRPr lang="ru-RU" u="sng" dirty="0"/>
          </a:p>
          <a:p>
            <a:pPr lvl="0"/>
            <a:r>
              <a:rPr lang="ru-RU" dirty="0" smtClean="0"/>
              <a:t>5. Пивная </a:t>
            </a:r>
            <a:r>
              <a:rPr lang="ru-RU" dirty="0"/>
              <a:t>банка 0,33 литра – </a:t>
            </a:r>
            <a:r>
              <a:rPr lang="ru-RU" b="1" u="sng" dirty="0"/>
              <a:t>60 метров</a:t>
            </a:r>
            <a:endParaRPr lang="ru-RU" u="sng" dirty="0"/>
          </a:p>
          <a:p>
            <a:pPr lvl="0"/>
            <a:r>
              <a:rPr lang="ru-RU" dirty="0" smtClean="0"/>
              <a:t>6. Чемодан </a:t>
            </a:r>
            <a:r>
              <a:rPr lang="ru-RU" dirty="0"/>
              <a:t>(кейс) – </a:t>
            </a:r>
            <a:r>
              <a:rPr lang="ru-RU" b="1" u="sng" dirty="0"/>
              <a:t>230 метров</a:t>
            </a:r>
            <a:endParaRPr lang="ru-RU" u="sng" dirty="0"/>
          </a:p>
          <a:p>
            <a:pPr lvl="0"/>
            <a:r>
              <a:rPr lang="ru-RU" dirty="0" smtClean="0"/>
              <a:t>7. Дорожный </a:t>
            </a:r>
            <a:r>
              <a:rPr lang="ru-RU" dirty="0"/>
              <a:t>чемодан – </a:t>
            </a:r>
            <a:r>
              <a:rPr lang="ru-RU" b="1" u="sng" dirty="0"/>
              <a:t>350 метров</a:t>
            </a:r>
            <a:endParaRPr lang="ru-RU" u="sng" dirty="0"/>
          </a:p>
          <a:p>
            <a:pPr lvl="0"/>
            <a:r>
              <a:rPr lang="ru-RU" dirty="0" smtClean="0"/>
              <a:t>8. Автомобиль </a:t>
            </a:r>
            <a:r>
              <a:rPr lang="ru-RU" dirty="0"/>
              <a:t>типа «Жигули» – </a:t>
            </a:r>
            <a:r>
              <a:rPr lang="ru-RU" b="1" u="sng" dirty="0"/>
              <a:t>460 метров</a:t>
            </a:r>
            <a:endParaRPr lang="ru-RU" u="sng" dirty="0"/>
          </a:p>
          <a:p>
            <a:pPr lvl="0"/>
            <a:r>
              <a:rPr lang="ru-RU" dirty="0" smtClean="0"/>
              <a:t>9. Автомобиль </a:t>
            </a:r>
            <a:r>
              <a:rPr lang="ru-RU" dirty="0"/>
              <a:t>типа «Волга» – </a:t>
            </a:r>
            <a:r>
              <a:rPr lang="ru-RU" b="1" u="sng" dirty="0"/>
              <a:t>580 метров</a:t>
            </a:r>
            <a:endParaRPr lang="ru-RU" u="sng" dirty="0"/>
          </a:p>
          <a:p>
            <a:pPr lvl="0"/>
            <a:r>
              <a:rPr lang="ru-RU" dirty="0" smtClean="0"/>
              <a:t>10. Микроавтобус </a:t>
            </a:r>
            <a:r>
              <a:rPr lang="ru-RU" dirty="0"/>
              <a:t>– </a:t>
            </a:r>
            <a:r>
              <a:rPr lang="ru-RU" b="1" u="sng" dirty="0"/>
              <a:t>920 метров</a:t>
            </a:r>
            <a:endParaRPr lang="ru-RU" u="sng" dirty="0"/>
          </a:p>
          <a:p>
            <a:pPr lvl="0"/>
            <a:r>
              <a:rPr lang="ru-RU" dirty="0" smtClean="0"/>
              <a:t>11. Грузовая </a:t>
            </a:r>
            <a:r>
              <a:rPr lang="ru-RU" dirty="0"/>
              <a:t>автомашина (фургон) – </a:t>
            </a:r>
            <a:r>
              <a:rPr lang="ru-RU" b="1" u="sng" dirty="0"/>
              <a:t>1240 </a:t>
            </a:r>
            <a:r>
              <a:rPr lang="ru-RU" b="1" u="sng" dirty="0" smtClean="0"/>
              <a:t>метров</a:t>
            </a:r>
            <a:endParaRPr lang="ru-RU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498240" y="1772816"/>
            <a:ext cx="5674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РЕКОМЕНДУЕМЫЕ </a:t>
            </a:r>
            <a:r>
              <a:rPr lang="ru-RU" b="1" u="sng" dirty="0">
                <a:solidFill>
                  <a:srgbClr val="C00000"/>
                </a:solidFill>
              </a:rPr>
              <a:t>РАССТОЯНИЯ</a:t>
            </a:r>
            <a:endParaRPr lang="ru-RU" u="sng" dirty="0">
              <a:solidFill>
                <a:srgbClr val="C00000"/>
              </a:solidFill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 ДЛЯ ЭВАКУАЦИИ И ОЦЕПЛЕНИЯ ПРИ ОБНАРУЖЕНИИ ВЗРЫВНОГО УСТРОЙСТВА</a:t>
            </a:r>
            <a:endParaRPr lang="ru-RU" dirty="0">
              <a:solidFill>
                <a:srgbClr val="C00000"/>
              </a:solidFill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 ИЛИ ПОХОЖЕГО НА НЕГО </a:t>
            </a:r>
            <a:r>
              <a:rPr lang="ru-RU" b="1" dirty="0" smtClean="0">
                <a:solidFill>
                  <a:srgbClr val="C00000"/>
                </a:solidFill>
              </a:rPr>
              <a:t>ПРЕДМЕТА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ВЗРЫВНОЕ УСТРОЙСТВО ОБНАРУЖЕНО НА ВХОДЕ КОРПУСА/ОБЩЕЖИТИЯ </a:t>
            </a:r>
          </a:p>
          <a:p>
            <a:pPr algn="ctr"/>
            <a:r>
              <a:rPr lang="ru-RU" sz="2300" b="1" dirty="0">
                <a:solidFill>
                  <a:srgbClr val="800000"/>
                </a:solidFill>
              </a:rPr>
              <a:t>(</a:t>
            </a:r>
            <a:r>
              <a:rPr lang="ru-RU" sz="2300" b="1" dirty="0" smtClean="0">
                <a:solidFill>
                  <a:srgbClr val="800000"/>
                </a:solidFill>
              </a:rPr>
              <a:t>ПРИ ПОПЫТКЕ ПРОНОСА) 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</p:spTree>
    <p:extLst>
      <p:ext uri="{BB962C8B-B14F-4D97-AF65-F5344CB8AC3E}">
        <p14:creationId xmlns:p14="http://schemas.microsoft.com/office/powerpoint/2010/main" val="57449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686</Words>
  <Application>Microsoft Office PowerPoint</Application>
  <PresentationFormat>Экран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Yury Syroff</dc:creator>
  <cp:lastModifiedBy>203-1</cp:lastModifiedBy>
  <cp:revision>76</cp:revision>
  <cp:lastPrinted>2019-01-12T21:32:01Z</cp:lastPrinted>
  <dcterms:modified xsi:type="dcterms:W3CDTF">2023-05-18T12:37:33Z</dcterms:modified>
</cp:coreProperties>
</file>