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2" r:id="rId5"/>
    <p:sldId id="263" r:id="rId6"/>
    <p:sldId id="264" r:id="rId7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  <a:srgbClr val="FF000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6305" autoAdjust="0"/>
  </p:normalViewPr>
  <p:slideViewPr>
    <p:cSldViewPr>
      <p:cViewPr>
        <p:scale>
          <a:sx n="107" d="100"/>
          <a:sy n="107" d="100"/>
        </p:scale>
        <p:origin x="-84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61333" y="79510"/>
            <a:ext cx="2238008" cy="197385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12" name="Picture 2" descr="https://leader-id.storage.yandexcloud.net/upload/2714894/38204752-657c-43f2-8ce7-4614428beb5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00" t="7700" r="6903" b="9001"/>
          <a:stretch/>
        </p:blipFill>
        <p:spPr bwMode="auto">
          <a:xfrm>
            <a:off x="894945" y="148027"/>
            <a:ext cx="1963841" cy="1899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0" y="0"/>
            <a:ext cx="714348" cy="6858000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132953" y="79510"/>
            <a:ext cx="5582451" cy="21253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600" b="1" dirty="0">
                <a:solidFill>
                  <a:srgbClr val="800000"/>
                </a:solidFill>
              </a:rPr>
              <a:t>МИНИСТЕРСТВО СЕЛЬСКОГО ХОЗЯЙСТВА РОССИЙСКОЙ ФЕДЕРАЦИИ</a:t>
            </a:r>
          </a:p>
          <a:p>
            <a:pPr lvl="0" algn="ctr"/>
            <a:r>
              <a:rPr lang="ru-RU" sz="1600" b="1" dirty="0">
                <a:solidFill>
                  <a:srgbClr val="800000"/>
                </a:solidFill>
              </a:rPr>
              <a:t>ФЕДЕРАЛЬНОЕ ГОСУДАРСТВЕННОЕ БЮДЖЕТНОЕ ОБРАЗОВАТЕЛЬНОЕ УЧРЕЖДЕНИЕ ВЫСШЕГО ОБРАЗОВАНИЯ</a:t>
            </a:r>
          </a:p>
          <a:p>
            <a:pPr lvl="0" algn="ctr"/>
            <a:r>
              <a:rPr lang="ru-RU" sz="1600" b="1" dirty="0">
                <a:solidFill>
                  <a:srgbClr val="800000"/>
                </a:solidFill>
              </a:rPr>
              <a:t>РОССИЙСКИЙ ГОСУДАРСТВЕННЫЙ АГРАРНЫЙ УНИВЕРСИТЕТ – МСХА ИМЕНИ К.А. ТИМИРЯЗЕВА</a:t>
            </a:r>
          </a:p>
          <a:p>
            <a:pPr lvl="0" algn="ctr"/>
            <a:r>
              <a:rPr lang="ru-RU" sz="1600" b="1" dirty="0">
                <a:solidFill>
                  <a:srgbClr val="800000"/>
                </a:solidFill>
              </a:rPr>
              <a:t>(ФГБОУ ВО РГАУ-МСХА имени К.А. Тимирязева)</a:t>
            </a:r>
          </a:p>
          <a:p>
            <a:pPr lvl="0" algn="ctr"/>
            <a:r>
              <a:rPr lang="ru-RU" sz="1600" b="1" dirty="0">
                <a:solidFill>
                  <a:srgbClr val="800000"/>
                </a:solidFill>
              </a:rPr>
              <a:t>Калужский филиал</a:t>
            </a:r>
          </a:p>
          <a:p>
            <a:pPr algn="ctr"/>
            <a:r>
              <a:rPr lang="ru-RU" sz="1400" b="1" cap="all" dirty="0" smtClean="0"/>
              <a:t> </a:t>
            </a:r>
            <a:endParaRPr lang="ru-RU" sz="1400" b="1" cap="all" dirty="0"/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>
          <a:xfrm>
            <a:off x="1115616" y="3214686"/>
            <a:ext cx="7848872" cy="2374554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lvl="0" indent="-342900" algn="ctr">
              <a:spcBef>
                <a:spcPct val="20000"/>
              </a:spcBef>
              <a:defRPr/>
            </a:pPr>
            <a:r>
              <a:rPr lang="ru-RU" altLang="ru-RU" sz="4400" b="1" cap="all" dirty="0" smtClean="0">
                <a:solidFill>
                  <a:srgbClr val="A50021"/>
                </a:solidFill>
                <a:latin typeface="Franklin Gothic Demi" pitchFamily="34" charset="0"/>
              </a:rPr>
              <a:t>СТРЕЛОК </a:t>
            </a:r>
          </a:p>
          <a:p>
            <a:pPr marL="342900" lvl="0" indent="-342900" algn="ctr">
              <a:spcBef>
                <a:spcPct val="20000"/>
              </a:spcBef>
              <a:defRPr/>
            </a:pPr>
            <a:r>
              <a:rPr lang="ru-RU" altLang="ru-RU" sz="4400" b="1" cap="all" dirty="0" smtClean="0">
                <a:solidFill>
                  <a:srgbClr val="A50021"/>
                </a:solidFill>
                <a:latin typeface="Franklin Gothic Demi" pitchFamily="34" charset="0"/>
              </a:rPr>
              <a:t>НА</a:t>
            </a:r>
          </a:p>
          <a:p>
            <a:pPr marL="342900" lvl="0" indent="-342900" algn="ctr">
              <a:spcBef>
                <a:spcPct val="20000"/>
              </a:spcBef>
              <a:defRPr/>
            </a:pPr>
            <a:r>
              <a:rPr lang="ru-RU" altLang="ru-RU" sz="4400" b="1" cap="all" dirty="0" smtClean="0">
                <a:solidFill>
                  <a:srgbClr val="A50021"/>
                </a:solidFill>
                <a:latin typeface="Franklin Gothic Demi" pitchFamily="34" charset="0"/>
              </a:rPr>
              <a:t> ТЕРРИТОРИИ </a:t>
            </a:r>
            <a:endParaRPr lang="ru-RU" altLang="ru-RU" sz="4400" b="1" cap="all" dirty="0">
              <a:solidFill>
                <a:srgbClr val="A50021"/>
              </a:solidFill>
              <a:latin typeface="Franklin Gothic Demi" pitchFamily="34" charset="0"/>
            </a:endParaRPr>
          </a:p>
        </p:txBody>
      </p:sp>
      <p:sp>
        <p:nvSpPr>
          <p:cNvPr id="9" name="Подзаголовок 2"/>
          <p:cNvSpPr txBox="1">
            <a:spLocks/>
          </p:cNvSpPr>
          <p:nvPr/>
        </p:nvSpPr>
        <p:spPr>
          <a:xfrm>
            <a:off x="1115616" y="2604613"/>
            <a:ext cx="7848872" cy="2077402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altLang="ru-RU" sz="2000" b="1" i="0" u="none" strike="noStrike" kern="1200" cap="all" spc="0" normalizeH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Franklin Gothic Demi" pitchFamily="34" charset="0"/>
              </a:rPr>
              <a:t>ИНСТУКЦИЯ ПО ДЕЙСТВИЯМ ПЕРСОНАЛА УНИВЕРСИТЕТА 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altLang="ru-RU" sz="1400" b="1" i="0" u="none" strike="noStrike" kern="1200" cap="all" spc="0" normalizeH="0" noProof="0" dirty="0" smtClean="0">
              <a:ln>
                <a:noFill/>
              </a:ln>
              <a:solidFill>
                <a:srgbClr val="800000"/>
              </a:solidFill>
              <a:effectLst/>
              <a:uLnTx/>
              <a:uFillTx/>
              <a:latin typeface="Franklin Gothic Dem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8" grpId="0"/>
      <p:bldP spid="8" grpId="1"/>
      <p:bldP spid="8" grpId="2"/>
      <p:bldP spid="9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61333" y="79511"/>
            <a:ext cx="1506411" cy="13332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12" name="Picture 2" descr="https://leader-id.storage.yandexcloud.net/upload/2714894/38204752-657c-43f2-8ce7-4614428beb5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00" t="7700" r="6903" b="9001"/>
          <a:stretch/>
        </p:blipFill>
        <p:spPr bwMode="auto">
          <a:xfrm>
            <a:off x="894946" y="148028"/>
            <a:ext cx="1307260" cy="1264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0" y="0"/>
            <a:ext cx="714348" cy="6858000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131840" y="260648"/>
            <a:ext cx="5582451" cy="10081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800000"/>
                </a:solidFill>
              </a:rPr>
              <a:t>СТРЕЛОК НА</a:t>
            </a:r>
          </a:p>
          <a:p>
            <a:pPr algn="ctr"/>
            <a:r>
              <a:rPr lang="ru-RU" sz="2400" b="1" dirty="0" smtClean="0">
                <a:solidFill>
                  <a:srgbClr val="800000"/>
                </a:solidFill>
              </a:rPr>
              <a:t> ТЕРРИТОРИИ</a:t>
            </a:r>
          </a:p>
          <a:p>
            <a:pPr algn="ctr"/>
            <a:r>
              <a:rPr lang="ru-RU" sz="1400" b="1" cap="all" dirty="0" smtClean="0"/>
              <a:t> </a:t>
            </a:r>
            <a:endParaRPr lang="ru-RU" sz="1400" b="1" cap="all" dirty="0"/>
          </a:p>
        </p:txBody>
      </p:sp>
      <p:sp>
        <p:nvSpPr>
          <p:cNvPr id="7" name="TextBox 6"/>
          <p:cNvSpPr txBox="1"/>
          <p:nvPr/>
        </p:nvSpPr>
        <p:spPr>
          <a:xfrm>
            <a:off x="875300" y="2060848"/>
            <a:ext cx="8069542" cy="2585323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ru-RU" dirty="0" smtClean="0"/>
              <a:t>при </a:t>
            </a:r>
            <a:r>
              <a:rPr lang="ru-RU" dirty="0"/>
              <a:t>нахождении вне здания объекта немедленно уйти в сторону от опасности, уводя за собой людей, которые находятся в непосредственной </a:t>
            </a:r>
            <a:r>
              <a:rPr lang="ru-RU" dirty="0" smtClean="0"/>
              <a:t>близости.</a:t>
            </a:r>
          </a:p>
          <a:p>
            <a:pPr marL="285750" indent="-285750">
              <a:buFontTx/>
              <a:buChar char="-"/>
            </a:pPr>
            <a:r>
              <a:rPr lang="ru-RU" dirty="0" smtClean="0"/>
              <a:t>при </a:t>
            </a:r>
            <a:r>
              <a:rPr lang="ru-RU" dirty="0"/>
              <a:t>возможности покинуть территорию объекта; </a:t>
            </a:r>
            <a:endParaRPr lang="ru-RU" dirty="0" smtClean="0"/>
          </a:p>
          <a:p>
            <a:pPr marL="285750" indent="-285750">
              <a:buFontTx/>
              <a:buChar char="-"/>
            </a:pPr>
            <a:r>
              <a:rPr lang="ru-RU" dirty="0" smtClean="0"/>
              <a:t>в </a:t>
            </a:r>
            <a:r>
              <a:rPr lang="ru-RU" dirty="0"/>
              <a:t>зимний период принять все возможные меры к недопущению обморожения обучающихся, </a:t>
            </a:r>
            <a:endParaRPr lang="ru-RU" dirty="0" smtClean="0"/>
          </a:p>
          <a:p>
            <a:pPr marL="285750" indent="-285750">
              <a:buFontTx/>
              <a:buChar char="-"/>
            </a:pPr>
            <a:r>
              <a:rPr lang="ru-RU" dirty="0" smtClean="0"/>
              <a:t>обеспечить </a:t>
            </a:r>
            <a:r>
              <a:rPr lang="ru-RU" dirty="0"/>
              <a:t>информирование оперативных служб и </a:t>
            </a:r>
            <a:r>
              <a:rPr lang="ru-RU" dirty="0" smtClean="0"/>
              <a:t>руководителя филиала Университета </a:t>
            </a:r>
            <a:r>
              <a:rPr lang="ru-RU" dirty="0"/>
              <a:t>о ситуации и своем месте нахождения любым доступным способом;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915816" y="1556792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800000"/>
                </a:solidFill>
              </a:rPr>
              <a:t>Действия персонала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947308" y="5017244"/>
            <a:ext cx="7925526" cy="92333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ru-RU" dirty="0"/>
              <a:t>- при нахождении в здании объекта переместиться в ближайшее помещение, уводя за собой людей, находящихся поблизости и далее действовать в указанном ниже порядке; </a:t>
            </a:r>
          </a:p>
        </p:txBody>
      </p:sp>
    </p:spTree>
    <p:extLst>
      <p:ext uri="{BB962C8B-B14F-4D97-AF65-F5344CB8AC3E}">
        <p14:creationId xmlns:p14="http://schemas.microsoft.com/office/powerpoint/2010/main" val="3523150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61333" y="79511"/>
            <a:ext cx="1506411" cy="13332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12" name="Picture 2" descr="https://leader-id.storage.yandexcloud.net/upload/2714894/38204752-657c-43f2-8ce7-4614428beb5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00" t="7700" r="6903" b="9001"/>
          <a:stretch/>
        </p:blipFill>
        <p:spPr bwMode="auto">
          <a:xfrm>
            <a:off x="894946" y="148028"/>
            <a:ext cx="1307260" cy="1264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0" y="0"/>
            <a:ext cx="714348" cy="6858000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131840" y="260648"/>
            <a:ext cx="5582451" cy="72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800000"/>
                </a:solidFill>
              </a:rPr>
              <a:t>СТРЕЛОК НА ТЕРРИТОРИИ</a:t>
            </a:r>
            <a:endParaRPr lang="ru-RU" sz="1400" b="1" cap="all" dirty="0"/>
          </a:p>
        </p:txBody>
      </p:sp>
      <p:sp>
        <p:nvSpPr>
          <p:cNvPr id="7" name="TextBox 6"/>
          <p:cNvSpPr txBox="1"/>
          <p:nvPr/>
        </p:nvSpPr>
        <p:spPr>
          <a:xfrm>
            <a:off x="881127" y="2177289"/>
            <a:ext cx="8069542" cy="452431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dirty="0" smtClean="0"/>
              <a:t>Действовать </a:t>
            </a:r>
            <a:r>
              <a:rPr lang="ru-RU" dirty="0"/>
              <a:t>четко, без суеты. </a:t>
            </a:r>
          </a:p>
          <a:p>
            <a:r>
              <a:rPr lang="ru-RU" dirty="0" smtClean="0"/>
              <a:t>2.  Закрыть помещение на </a:t>
            </a:r>
            <a:r>
              <a:rPr lang="ru-RU" dirty="0"/>
              <a:t>ключ</a:t>
            </a:r>
            <a:r>
              <a:rPr lang="ru-RU" dirty="0" smtClean="0"/>
              <a:t>.</a:t>
            </a:r>
          </a:p>
          <a:p>
            <a:pPr marL="285750" indent="-285750">
              <a:buFontTx/>
              <a:buChar char="-"/>
            </a:pPr>
            <a:r>
              <a:rPr lang="ru-RU" dirty="0" smtClean="0"/>
              <a:t>Если </a:t>
            </a:r>
            <a:r>
              <a:rPr lang="ru-RU" dirty="0"/>
              <a:t>нет ключа </a:t>
            </a:r>
            <a:r>
              <a:rPr lang="ru-RU" dirty="0" smtClean="0"/>
              <a:t>забаррикадировать </a:t>
            </a:r>
            <a:r>
              <a:rPr lang="ru-RU" dirty="0"/>
              <a:t>вход всеми доступными средствами партами, шкафом, стульями, веревками (шнурками) и т.п</a:t>
            </a:r>
            <a:r>
              <a:rPr lang="ru-RU" dirty="0" smtClean="0"/>
              <a:t>.).</a:t>
            </a:r>
          </a:p>
          <a:p>
            <a:pPr lvl="0"/>
            <a:r>
              <a:rPr lang="ru-RU" dirty="0" smtClean="0"/>
              <a:t>3. </a:t>
            </a:r>
            <a:r>
              <a:rPr lang="ru-RU" b="1" u="sng" dirty="0"/>
              <a:t>При возможности</a:t>
            </a:r>
            <a:r>
              <a:rPr lang="ru-RU" dirty="0"/>
              <a:t> </a:t>
            </a:r>
            <a:r>
              <a:rPr lang="ru-RU" dirty="0" smtClean="0"/>
              <a:t>сообщить в </a:t>
            </a:r>
            <a:r>
              <a:rPr lang="ru-RU" dirty="0" smtClean="0"/>
              <a:t>102/руководителю филиала Университета/ сотрудников охраны любым </a:t>
            </a:r>
            <a:r>
              <a:rPr lang="ru-RU" dirty="0"/>
              <a:t>доступным способом.</a:t>
            </a:r>
          </a:p>
          <a:p>
            <a:r>
              <a:rPr lang="ru-RU" dirty="0" smtClean="0"/>
              <a:t>4. </a:t>
            </a:r>
            <a:r>
              <a:rPr lang="ru-RU" b="1" dirty="0"/>
              <a:t>Выключить свет в помещении</a:t>
            </a:r>
            <a:r>
              <a:rPr lang="ru-RU" dirty="0"/>
              <a:t> (в тёмное время суток).</a:t>
            </a:r>
          </a:p>
          <a:p>
            <a:r>
              <a:rPr lang="ru-RU" dirty="0"/>
              <a:t>5</a:t>
            </a:r>
            <a:r>
              <a:rPr lang="ru-RU" dirty="0" smtClean="0"/>
              <a:t>. Разместить </a:t>
            </a:r>
            <a:r>
              <a:rPr lang="ru-RU" dirty="0"/>
              <a:t>людей </a:t>
            </a:r>
            <a:r>
              <a:rPr lang="ru-RU" dirty="0" smtClean="0"/>
              <a:t>как </a:t>
            </a:r>
            <a:r>
              <a:rPr lang="ru-RU" dirty="0"/>
              <a:t>можно дальше от входов, ближе к капитальным стенам, ниже уровня оконных проемов, под прикрытием </a:t>
            </a:r>
            <a:r>
              <a:rPr lang="ru-RU" dirty="0" smtClean="0"/>
              <a:t>мебели.</a:t>
            </a:r>
          </a:p>
          <a:p>
            <a:r>
              <a:rPr lang="ru-RU" dirty="0"/>
              <a:t>6</a:t>
            </a:r>
            <a:r>
              <a:rPr lang="ru-RU" dirty="0" smtClean="0"/>
              <a:t>. Принять </a:t>
            </a:r>
            <a:r>
              <a:rPr lang="ru-RU" dirty="0"/>
              <a:t>меры к прекращению паники и громких разговоров (звуков) в помещении; </a:t>
            </a:r>
          </a:p>
          <a:p>
            <a:r>
              <a:rPr lang="ru-RU" dirty="0" smtClean="0"/>
              <a:t>7. </a:t>
            </a:r>
            <a:r>
              <a:rPr lang="ru-RU" b="1" dirty="0"/>
              <a:t>Обеспечить тишину и выключить звук на мобильных устройствах,</a:t>
            </a:r>
            <a:r>
              <a:rPr lang="ru-RU" dirty="0"/>
              <a:t> (чтобы не привлекать внимание преступника(</a:t>
            </a:r>
            <a:r>
              <a:rPr lang="ru-RU" dirty="0" err="1"/>
              <a:t>ов</a:t>
            </a:r>
            <a:r>
              <a:rPr lang="ru-RU" dirty="0" smtClean="0"/>
              <a:t>).</a:t>
            </a:r>
            <a:endParaRPr lang="ru-RU" dirty="0"/>
          </a:p>
          <a:p>
            <a:r>
              <a:rPr lang="ru-RU" b="1" dirty="0" smtClean="0"/>
              <a:t>8. Отключить </a:t>
            </a:r>
            <a:r>
              <a:rPr lang="ru-RU" dirty="0"/>
              <a:t>иные приборы (приспособлений), в том числе предназначенных для обеспечения учебного </a:t>
            </a:r>
            <a:r>
              <a:rPr lang="ru-RU" dirty="0" smtClean="0"/>
              <a:t>процесса.</a:t>
            </a:r>
          </a:p>
          <a:p>
            <a:r>
              <a:rPr lang="ru-RU" dirty="0" smtClean="0"/>
              <a:t>9. Разговаривать только шепотом.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3563888" y="1168860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800000"/>
                </a:solidFill>
              </a:rPr>
              <a:t>Действия персонала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115616" y="1530958"/>
            <a:ext cx="3384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>
                <a:solidFill>
                  <a:srgbClr val="C00000"/>
                </a:solidFill>
              </a:rPr>
              <a:t>Если сигнал застал в помещении</a:t>
            </a:r>
            <a:endParaRPr lang="ru-RU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0931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61333" y="79511"/>
            <a:ext cx="1506411" cy="13332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12" name="Picture 2" descr="https://leader-id.storage.yandexcloud.net/upload/2714894/38204752-657c-43f2-8ce7-4614428beb5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00" t="7700" r="6903" b="9001"/>
          <a:stretch/>
        </p:blipFill>
        <p:spPr bwMode="auto">
          <a:xfrm>
            <a:off x="894946" y="148028"/>
            <a:ext cx="1307260" cy="1264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0" y="0"/>
            <a:ext cx="714348" cy="6858000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131840" y="260648"/>
            <a:ext cx="5582451" cy="72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800000"/>
                </a:solidFill>
              </a:rPr>
              <a:t>СТРЕЛОК НА ТЕРРИТОРИИ</a:t>
            </a:r>
            <a:endParaRPr lang="ru-RU" sz="1400" b="1" cap="all" dirty="0"/>
          </a:p>
        </p:txBody>
      </p:sp>
      <p:sp>
        <p:nvSpPr>
          <p:cNvPr id="7" name="TextBox 6"/>
          <p:cNvSpPr txBox="1"/>
          <p:nvPr/>
        </p:nvSpPr>
        <p:spPr>
          <a:xfrm>
            <a:off x="894946" y="2420888"/>
            <a:ext cx="8069542" cy="3970318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10. При возможности сообщить в</a:t>
            </a:r>
          </a:p>
          <a:p>
            <a:endParaRPr lang="ru-RU" dirty="0" smtClean="0"/>
          </a:p>
          <a:p>
            <a:r>
              <a:rPr lang="ru-RU" dirty="0" smtClean="0"/>
              <a:t>102, </a:t>
            </a:r>
            <a:r>
              <a:rPr lang="ru-RU" dirty="0" smtClean="0"/>
              <a:t>руководству филиала Университета, сотрудникам охраны </a:t>
            </a:r>
            <a:r>
              <a:rPr lang="ru-RU" dirty="0" smtClean="0"/>
              <a:t>(любым способом, включая смс сообщение)</a:t>
            </a:r>
          </a:p>
          <a:p>
            <a:pPr algn="ctr"/>
            <a:r>
              <a:rPr lang="ru-RU" u="sng" dirty="0" smtClean="0"/>
              <a:t>Передача информации</a:t>
            </a:r>
          </a:p>
          <a:p>
            <a:pPr marL="285750" indent="-285750">
              <a:buFontTx/>
              <a:buChar char="-"/>
            </a:pPr>
            <a:r>
              <a:rPr lang="ru-RU" dirty="0" smtClean="0"/>
              <a:t>Представиться</a:t>
            </a:r>
          </a:p>
          <a:p>
            <a:pPr marL="285750" indent="-285750">
              <a:buFontTx/>
              <a:buChar char="-"/>
            </a:pPr>
            <a:r>
              <a:rPr lang="ru-RU" dirty="0" smtClean="0"/>
              <a:t>Адрес своего местоположения</a:t>
            </a:r>
          </a:p>
          <a:p>
            <a:pPr marL="285750" indent="-285750">
              <a:buFontTx/>
              <a:buChar char="-"/>
            </a:pPr>
            <a:r>
              <a:rPr lang="ru-RU" dirty="0" smtClean="0"/>
              <a:t>Точное местонахождение в помещении</a:t>
            </a:r>
          </a:p>
          <a:p>
            <a:pPr marL="285750" indent="-285750">
              <a:buFontTx/>
              <a:buChar char="-"/>
            </a:pPr>
            <a:r>
              <a:rPr lang="ru-RU" dirty="0" smtClean="0"/>
              <a:t>Количество лиц находящихся с Вами, их данные, состояние здоровья</a:t>
            </a:r>
          </a:p>
          <a:p>
            <a:pPr marL="285750" indent="-285750">
              <a:buFontTx/>
              <a:buChar char="-"/>
            </a:pPr>
            <a:r>
              <a:rPr lang="ru-RU" dirty="0" smtClean="0"/>
              <a:t>Номер телефона свой и окружающих </a:t>
            </a:r>
            <a:endParaRPr lang="ru-RU" dirty="0"/>
          </a:p>
          <a:p>
            <a:r>
              <a:rPr lang="ru-RU" b="1" dirty="0" smtClean="0"/>
              <a:t>Телефон в </a:t>
            </a:r>
            <a:r>
              <a:rPr lang="ru-RU" b="1" dirty="0"/>
              <a:t>беззвучном режиме! Переданную информацию – удалить.</a:t>
            </a:r>
            <a:endParaRPr lang="ru-RU" dirty="0"/>
          </a:p>
          <a:p>
            <a:r>
              <a:rPr lang="ru-RU" dirty="0" smtClean="0"/>
              <a:t>11. Ожидать </a:t>
            </a:r>
            <a:r>
              <a:rPr lang="ru-RU" dirty="0"/>
              <a:t>прибытия оперативных </a:t>
            </a:r>
            <a:r>
              <a:rPr lang="ru-RU" dirty="0" smtClean="0"/>
              <a:t>служб.</a:t>
            </a:r>
          </a:p>
          <a:p>
            <a:r>
              <a:rPr lang="ru-RU" dirty="0" smtClean="0"/>
              <a:t>12. Покидать </a:t>
            </a:r>
            <a:r>
              <a:rPr lang="ru-RU" dirty="0"/>
              <a:t>помещения только по команде </a:t>
            </a:r>
            <a:r>
              <a:rPr lang="ru-RU" dirty="0" smtClean="0"/>
              <a:t>руководства филиала Университета </a:t>
            </a:r>
            <a:r>
              <a:rPr lang="ru-RU" dirty="0"/>
              <a:t>либо </a:t>
            </a:r>
            <a:r>
              <a:rPr lang="ru-RU" dirty="0" smtClean="0"/>
              <a:t>полиции.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3563888" y="1168860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800000"/>
                </a:solidFill>
              </a:rPr>
              <a:t>Действия персонала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115616" y="1649141"/>
            <a:ext cx="3384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>
                <a:solidFill>
                  <a:srgbClr val="C00000"/>
                </a:solidFill>
              </a:rPr>
              <a:t>Если сигнал застал в помещении</a:t>
            </a:r>
            <a:endParaRPr lang="ru-RU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4490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61333" y="79511"/>
            <a:ext cx="1506411" cy="13332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12" name="Picture 2" descr="https://leader-id.storage.yandexcloud.net/upload/2714894/38204752-657c-43f2-8ce7-4614428beb5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00" t="7700" r="6903" b="9001"/>
          <a:stretch/>
        </p:blipFill>
        <p:spPr bwMode="auto">
          <a:xfrm>
            <a:off x="894946" y="148028"/>
            <a:ext cx="1307260" cy="1264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0" y="0"/>
            <a:ext cx="714348" cy="6858000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131840" y="260648"/>
            <a:ext cx="5582451" cy="72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800000"/>
                </a:solidFill>
              </a:rPr>
              <a:t>СТРЕЛОК НА ТЕРРИТОРИИ</a:t>
            </a:r>
            <a:endParaRPr lang="ru-RU" sz="1400" b="1" cap="all" dirty="0"/>
          </a:p>
        </p:txBody>
      </p:sp>
      <p:sp>
        <p:nvSpPr>
          <p:cNvPr id="7" name="TextBox 6"/>
          <p:cNvSpPr txBox="1"/>
          <p:nvPr/>
        </p:nvSpPr>
        <p:spPr>
          <a:xfrm>
            <a:off x="894946" y="2420888"/>
            <a:ext cx="8069542" cy="203132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11. После </a:t>
            </a:r>
            <a:r>
              <a:rPr lang="ru-RU" dirty="0"/>
              <a:t>нейтрализации нарушителя по указанию </a:t>
            </a:r>
            <a:r>
              <a:rPr lang="ru-RU" dirty="0" smtClean="0"/>
              <a:t>руководства филиала Университета </a:t>
            </a:r>
            <a:r>
              <a:rPr lang="ru-RU" dirty="0" smtClean="0"/>
              <a:t>информировать </a:t>
            </a:r>
            <a:r>
              <a:rPr lang="ru-RU" dirty="0"/>
              <a:t>родителей (законных представителей) о временном прекращении учебного </a:t>
            </a:r>
            <a:r>
              <a:rPr lang="ru-RU" dirty="0" smtClean="0"/>
              <a:t>процесса.</a:t>
            </a:r>
          </a:p>
          <a:p>
            <a:r>
              <a:rPr lang="ru-RU" dirty="0" smtClean="0"/>
              <a:t>12. Обеспечить </a:t>
            </a:r>
            <a:r>
              <a:rPr lang="ru-RU" dirty="0"/>
              <a:t>сбор и передачу обучающихся родителям (законным представителям</a:t>
            </a:r>
            <a:r>
              <a:rPr lang="ru-RU" dirty="0" smtClean="0"/>
              <a:t>).</a:t>
            </a:r>
          </a:p>
          <a:p>
            <a:r>
              <a:rPr lang="ru-RU" dirty="0" smtClean="0"/>
              <a:t>13. Обеспечить </a:t>
            </a:r>
            <a:r>
              <a:rPr lang="ru-RU" dirty="0"/>
              <a:t>по указанию </a:t>
            </a:r>
            <a:r>
              <a:rPr lang="ru-RU" dirty="0" smtClean="0"/>
              <a:t>руководства филиала Университета </a:t>
            </a:r>
            <a:r>
              <a:rPr lang="ru-RU" dirty="0"/>
              <a:t>проведение мероприятий по ликвидации последствий </a:t>
            </a:r>
            <a:r>
              <a:rPr lang="ru-RU" dirty="0" smtClean="0"/>
              <a:t>происшествия.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3563888" y="1168860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800000"/>
                </a:solidFill>
              </a:rPr>
              <a:t>Действия персонала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115616" y="1649141"/>
            <a:ext cx="3384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>
                <a:solidFill>
                  <a:srgbClr val="C00000"/>
                </a:solidFill>
              </a:rPr>
              <a:t>Если сигнал застал в помещении</a:t>
            </a:r>
            <a:endParaRPr lang="ru-RU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1726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61333" y="79511"/>
            <a:ext cx="1506411" cy="13332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12" name="Picture 2" descr="https://leader-id.storage.yandexcloud.net/upload/2714894/38204752-657c-43f2-8ce7-4614428beb5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00" t="7700" r="6903" b="9001"/>
          <a:stretch/>
        </p:blipFill>
        <p:spPr bwMode="auto">
          <a:xfrm>
            <a:off x="894946" y="148028"/>
            <a:ext cx="1307260" cy="1264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0" y="0"/>
            <a:ext cx="714348" cy="6858000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131840" y="260648"/>
            <a:ext cx="5582451" cy="72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800000"/>
                </a:solidFill>
              </a:rPr>
              <a:t>СТРЕЛОК НА ТЕРРИТОРИИ</a:t>
            </a:r>
            <a:endParaRPr lang="ru-RU" sz="1400" b="1" cap="all" dirty="0"/>
          </a:p>
        </p:txBody>
      </p:sp>
      <p:sp>
        <p:nvSpPr>
          <p:cNvPr id="7" name="TextBox 6"/>
          <p:cNvSpPr txBox="1"/>
          <p:nvPr/>
        </p:nvSpPr>
        <p:spPr>
          <a:xfrm>
            <a:off x="894946" y="3356992"/>
            <a:ext cx="8069542" cy="2585323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lvl="0"/>
            <a:r>
              <a:rPr lang="ru-RU" dirty="0" smtClean="0"/>
              <a:t>1. Лечь </a:t>
            </a:r>
            <a:r>
              <a:rPr lang="ru-RU" dirty="0"/>
              <a:t>на пол лицом </a:t>
            </a:r>
            <a:r>
              <a:rPr lang="ru-RU" dirty="0" smtClean="0"/>
              <a:t>вниз.</a:t>
            </a:r>
          </a:p>
          <a:p>
            <a:pPr lvl="0"/>
            <a:r>
              <a:rPr lang="ru-RU" dirty="0" smtClean="0"/>
              <a:t>2. Голову </a:t>
            </a:r>
            <a:r>
              <a:rPr lang="ru-RU" dirty="0"/>
              <a:t>закрыть руками и не </a:t>
            </a:r>
            <a:r>
              <a:rPr lang="ru-RU" dirty="0" smtClean="0"/>
              <a:t>двигаться.</a:t>
            </a:r>
          </a:p>
          <a:p>
            <a:pPr lvl="0"/>
            <a:r>
              <a:rPr lang="ru-RU" dirty="0" smtClean="0"/>
              <a:t>3. Держаться </a:t>
            </a:r>
            <a:r>
              <a:rPr lang="ru-RU" dirty="0"/>
              <a:t>подальше от проемов дверей и </a:t>
            </a:r>
            <a:r>
              <a:rPr lang="ru-RU" dirty="0" smtClean="0"/>
              <a:t>окон.</a:t>
            </a:r>
          </a:p>
          <a:p>
            <a:pPr lvl="0"/>
            <a:r>
              <a:rPr lang="ru-RU" dirty="0" smtClean="0"/>
              <a:t>4. При </a:t>
            </a:r>
            <a:r>
              <a:rPr lang="ru-RU" dirty="0"/>
              <a:t>ранении </a:t>
            </a:r>
            <a:r>
              <a:rPr lang="ru-RU" dirty="0" smtClean="0"/>
              <a:t>не </a:t>
            </a:r>
            <a:r>
              <a:rPr lang="ru-RU" dirty="0"/>
              <a:t>двигаться с целью уменьшения потери </a:t>
            </a:r>
            <a:r>
              <a:rPr lang="ru-RU" dirty="0" smtClean="0"/>
              <a:t>крови.</a:t>
            </a:r>
          </a:p>
          <a:p>
            <a:pPr lvl="0"/>
            <a:r>
              <a:rPr lang="ru-RU" dirty="0" smtClean="0"/>
              <a:t>5. Не </a:t>
            </a:r>
            <a:r>
              <a:rPr lang="ru-RU" dirty="0"/>
              <a:t>бежать навстречу сотрудникам, проводящим </a:t>
            </a:r>
            <a:r>
              <a:rPr lang="ru-RU" dirty="0" smtClean="0"/>
              <a:t>операцию, так </a:t>
            </a:r>
            <a:r>
              <a:rPr lang="ru-RU" dirty="0"/>
              <a:t>как они могут посчитать бегущих за преступников</a:t>
            </a:r>
            <a:r>
              <a:rPr lang="ru-RU" dirty="0" smtClean="0"/>
              <a:t>.</a:t>
            </a:r>
          </a:p>
          <a:p>
            <a:pPr lvl="0"/>
            <a:r>
              <a:rPr lang="ru-RU" dirty="0" smtClean="0"/>
              <a:t>6. После </a:t>
            </a:r>
            <a:r>
              <a:rPr lang="ru-RU" dirty="0"/>
              <a:t>освобождения не уходить без разрешения </a:t>
            </a:r>
            <a:r>
              <a:rPr lang="ru-RU" dirty="0" smtClean="0"/>
              <a:t>сотрудников.</a:t>
            </a:r>
          </a:p>
          <a:p>
            <a:pPr lvl="0"/>
            <a:r>
              <a:rPr lang="ru-RU" dirty="0" smtClean="0"/>
              <a:t>7. Сообщить </a:t>
            </a:r>
            <a:r>
              <a:rPr lang="ru-RU" dirty="0"/>
              <a:t>сколько человек было с </a:t>
            </a:r>
            <a:r>
              <a:rPr lang="ru-RU" dirty="0" smtClean="0"/>
              <a:t>Вами. </a:t>
            </a:r>
          </a:p>
          <a:p>
            <a:pPr lvl="0"/>
            <a:r>
              <a:rPr lang="ru-RU" dirty="0" smtClean="0"/>
              <a:t>8. Оказать </a:t>
            </a:r>
            <a:r>
              <a:rPr lang="ru-RU" dirty="0"/>
              <a:t>помощь в идентификации лиц, бывших с Вами. 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563888" y="1168860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800000"/>
                </a:solidFill>
              </a:rPr>
              <a:t>Действия персонала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115616" y="1649141"/>
            <a:ext cx="3384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>
                <a:solidFill>
                  <a:srgbClr val="C00000"/>
                </a:solidFill>
              </a:rPr>
              <a:t>Если сигнал застал в помещении</a:t>
            </a:r>
            <a:endParaRPr lang="ru-RU" i="1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94946" y="2406421"/>
            <a:ext cx="79255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solidFill>
                  <a:srgbClr val="FF0000"/>
                </a:solidFill>
              </a:rPr>
              <a:t>При </a:t>
            </a:r>
            <a:r>
              <a:rPr lang="ru-RU" sz="2000" u="sng" dirty="0">
                <a:solidFill>
                  <a:srgbClr val="FF0000"/>
                </a:solidFill>
              </a:rPr>
              <a:t>проведения операции </a:t>
            </a:r>
            <a:r>
              <a:rPr lang="ru-RU" sz="2000" dirty="0">
                <a:solidFill>
                  <a:srgbClr val="FF0000"/>
                </a:solidFill>
              </a:rPr>
              <a:t>по пресечению вооруженного нападения: </a:t>
            </a:r>
          </a:p>
        </p:txBody>
      </p:sp>
    </p:spTree>
    <p:extLst>
      <p:ext uri="{BB962C8B-B14F-4D97-AF65-F5344CB8AC3E}">
        <p14:creationId xmlns:p14="http://schemas.microsoft.com/office/powerpoint/2010/main" val="3755462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569</TotalTime>
  <Words>542</Words>
  <Application>Microsoft Office PowerPoint</Application>
  <PresentationFormat>Экран (4:3)</PresentationFormat>
  <Paragraphs>65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Yury Syroff</dc:creator>
  <cp:lastModifiedBy>203-1</cp:lastModifiedBy>
  <cp:revision>71</cp:revision>
  <cp:lastPrinted>2019-01-12T21:32:01Z</cp:lastPrinted>
  <dcterms:modified xsi:type="dcterms:W3CDTF">2023-05-18T12:50:49Z</dcterms:modified>
</cp:coreProperties>
</file>