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125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15616" y="3214686"/>
            <a:ext cx="7848872" cy="23745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СТРЕЛОК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НА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 ТЕРРИТОРИИ </a:t>
            </a:r>
            <a:endParaRPr lang="ru-RU" altLang="ru-RU" sz="44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ПЕРСОНАЛА УНИВЕРСИТЕТА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</a:t>
            </a:r>
          </a:p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 ТЕРРИТОРИИ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75300" y="2060848"/>
            <a:ext cx="8069542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нахождении вне здания объекта немедленно уйти в сторону от опасности, уводя за собой людей, которые находятся в непосредственной </a:t>
            </a:r>
            <a:r>
              <a:rPr lang="ru-RU" dirty="0" smtClean="0"/>
              <a:t>близости.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возможности покинуть территорию объекта;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зимний период принять все возможные меры к недопущению обморожения обучающихся,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обеспечить </a:t>
            </a:r>
            <a:r>
              <a:rPr lang="ru-RU" dirty="0"/>
              <a:t>информирование оперативных служб и </a:t>
            </a:r>
            <a:r>
              <a:rPr lang="ru-RU" dirty="0" smtClean="0"/>
              <a:t>руководителя филиала Университета </a:t>
            </a:r>
            <a:r>
              <a:rPr lang="ru-RU" dirty="0"/>
              <a:t>о ситуации и своем месте нахождения любым доступным способом;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15816" y="155679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47308" y="5017244"/>
            <a:ext cx="7925526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- при нахождении в здании объекта переместиться в ближайшее помещение, уводя за собой людей, находящихся поблизости и далее действовать в указанном ниже порядке; </a:t>
            </a:r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81127" y="2177289"/>
            <a:ext cx="8069542" cy="452431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Действовать </a:t>
            </a:r>
            <a:r>
              <a:rPr lang="ru-RU" dirty="0"/>
              <a:t>четко, без суеты. </a:t>
            </a:r>
          </a:p>
          <a:p>
            <a:r>
              <a:rPr lang="ru-RU" dirty="0" smtClean="0"/>
              <a:t>2.  Закрыть помещение на </a:t>
            </a:r>
            <a:r>
              <a:rPr lang="ru-RU" dirty="0"/>
              <a:t>ключ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Если </a:t>
            </a:r>
            <a:r>
              <a:rPr lang="ru-RU" dirty="0"/>
              <a:t>нет ключа </a:t>
            </a:r>
            <a:r>
              <a:rPr lang="ru-RU" dirty="0" smtClean="0"/>
              <a:t>забаррикадировать </a:t>
            </a:r>
            <a:r>
              <a:rPr lang="ru-RU" dirty="0"/>
              <a:t>вход всеми доступными средствами партами, шкафом, стульями, веревками (шнурками) и т.п</a:t>
            </a:r>
            <a:r>
              <a:rPr lang="ru-RU" dirty="0" smtClean="0"/>
              <a:t>.).</a:t>
            </a:r>
          </a:p>
          <a:p>
            <a:pPr lvl="0"/>
            <a:r>
              <a:rPr lang="ru-RU" dirty="0" smtClean="0"/>
              <a:t>3. </a:t>
            </a:r>
            <a:r>
              <a:rPr lang="ru-RU" b="1" u="sng" dirty="0"/>
              <a:t>При возможности</a:t>
            </a:r>
            <a:r>
              <a:rPr lang="ru-RU" dirty="0"/>
              <a:t> </a:t>
            </a:r>
            <a:r>
              <a:rPr lang="ru-RU" dirty="0" smtClean="0"/>
              <a:t>сообщить в </a:t>
            </a:r>
            <a:r>
              <a:rPr lang="ru-RU" dirty="0" smtClean="0"/>
              <a:t>102/руководителю филиала Университета/ сотрудников охраны любым </a:t>
            </a:r>
            <a:r>
              <a:rPr lang="ru-RU" dirty="0"/>
              <a:t>доступным способом.</a:t>
            </a:r>
          </a:p>
          <a:p>
            <a:r>
              <a:rPr lang="ru-RU" dirty="0" smtClean="0"/>
              <a:t>4. </a:t>
            </a:r>
            <a:r>
              <a:rPr lang="ru-RU" b="1" dirty="0"/>
              <a:t>Выключить свет в помещении</a:t>
            </a:r>
            <a:r>
              <a:rPr lang="ru-RU" dirty="0"/>
              <a:t> (в тёмное время суток).</a:t>
            </a:r>
          </a:p>
          <a:p>
            <a:r>
              <a:rPr lang="ru-RU" dirty="0"/>
              <a:t>5</a:t>
            </a:r>
            <a:r>
              <a:rPr lang="ru-RU" dirty="0" smtClean="0"/>
              <a:t>. Разместить </a:t>
            </a:r>
            <a:r>
              <a:rPr lang="ru-RU" dirty="0"/>
              <a:t>людей </a:t>
            </a:r>
            <a:r>
              <a:rPr lang="ru-RU" dirty="0" smtClean="0"/>
              <a:t>как </a:t>
            </a:r>
            <a:r>
              <a:rPr lang="ru-RU" dirty="0"/>
              <a:t>можно дальше от входов, ближе к капитальным стенам, ниже уровня оконных проемов, под прикрытием </a:t>
            </a:r>
            <a:r>
              <a:rPr lang="ru-RU" dirty="0" smtClean="0"/>
              <a:t>мебели.</a:t>
            </a:r>
          </a:p>
          <a:p>
            <a:r>
              <a:rPr lang="ru-RU" dirty="0"/>
              <a:t>6</a:t>
            </a:r>
            <a:r>
              <a:rPr lang="ru-RU" dirty="0" smtClean="0"/>
              <a:t>. Принять </a:t>
            </a:r>
            <a:r>
              <a:rPr lang="ru-RU" dirty="0"/>
              <a:t>меры к прекращению паники и громких разговоров (звуков) в помещении; </a:t>
            </a:r>
          </a:p>
          <a:p>
            <a:r>
              <a:rPr lang="ru-RU" dirty="0" smtClean="0"/>
              <a:t>7. </a:t>
            </a:r>
            <a:r>
              <a:rPr lang="ru-RU" b="1" dirty="0"/>
              <a:t>Обеспечить тишину и выключить звук на мобильных устройствах,</a:t>
            </a:r>
            <a:r>
              <a:rPr lang="ru-RU" dirty="0"/>
              <a:t> (чтобы не привлекать внимание преступника(</a:t>
            </a:r>
            <a:r>
              <a:rPr lang="ru-RU" dirty="0" err="1"/>
              <a:t>ов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b="1" dirty="0" smtClean="0"/>
              <a:t>8. Отключить </a:t>
            </a:r>
            <a:r>
              <a:rPr lang="ru-RU" dirty="0"/>
              <a:t>иные приборы (приспособлений), в том числе предназначенных для обеспечения учебного </a:t>
            </a:r>
            <a:r>
              <a:rPr lang="ru-RU" dirty="0" smtClean="0"/>
              <a:t>процесса.</a:t>
            </a:r>
          </a:p>
          <a:p>
            <a:r>
              <a:rPr lang="ru-RU" dirty="0" smtClean="0"/>
              <a:t>9. Разговаривать только шепотом.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53095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Если сигнал застал в помещении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39703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10. При возможности сообщить в</a:t>
            </a:r>
          </a:p>
          <a:p>
            <a:endParaRPr lang="ru-RU" dirty="0" smtClean="0"/>
          </a:p>
          <a:p>
            <a:r>
              <a:rPr lang="ru-RU" dirty="0" smtClean="0"/>
              <a:t>102, </a:t>
            </a:r>
            <a:r>
              <a:rPr lang="ru-RU" dirty="0" smtClean="0"/>
              <a:t>руководству филиала Университета, сотрудникам охраны </a:t>
            </a:r>
            <a:r>
              <a:rPr lang="ru-RU" dirty="0" smtClean="0"/>
              <a:t>(любым способом, включая смс сообщение)</a:t>
            </a:r>
          </a:p>
          <a:p>
            <a:pPr algn="ctr"/>
            <a:r>
              <a:rPr lang="ru-RU" u="sng" dirty="0" smtClean="0"/>
              <a:t>Передача информации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Представиться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Адрес своего местоположения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Точное местонахождение в помещении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Количество лиц находящихся с Вами, их данные, состояние здоровья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Номер телефона свой и окружающих </a:t>
            </a:r>
            <a:endParaRPr lang="ru-RU" dirty="0"/>
          </a:p>
          <a:p>
            <a:r>
              <a:rPr lang="ru-RU" b="1" dirty="0" smtClean="0"/>
              <a:t>Телефон в </a:t>
            </a:r>
            <a:r>
              <a:rPr lang="ru-RU" b="1" dirty="0"/>
              <a:t>беззвучном режиме! Переданную информацию – удалить.</a:t>
            </a:r>
            <a:endParaRPr lang="ru-RU" dirty="0"/>
          </a:p>
          <a:p>
            <a:r>
              <a:rPr lang="ru-RU" dirty="0" smtClean="0"/>
              <a:t>11. Ожидать </a:t>
            </a:r>
            <a:r>
              <a:rPr lang="ru-RU" dirty="0"/>
              <a:t>прибытия оперативных </a:t>
            </a:r>
            <a:r>
              <a:rPr lang="ru-RU" dirty="0" smtClean="0"/>
              <a:t>служб.</a:t>
            </a:r>
          </a:p>
          <a:p>
            <a:r>
              <a:rPr lang="ru-RU" dirty="0" smtClean="0"/>
              <a:t>12. Покидать </a:t>
            </a:r>
            <a:r>
              <a:rPr lang="ru-RU" dirty="0"/>
              <a:t>помещения только по команде </a:t>
            </a:r>
            <a:r>
              <a:rPr lang="ru-RU" dirty="0" smtClean="0"/>
              <a:t>руководства филиала Университета </a:t>
            </a:r>
            <a:r>
              <a:rPr lang="ru-RU" dirty="0"/>
              <a:t>либо </a:t>
            </a:r>
            <a:r>
              <a:rPr lang="ru-RU" dirty="0" smtClean="0"/>
              <a:t>полиции.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Если сигнал застал в помещении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203132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11. После </a:t>
            </a:r>
            <a:r>
              <a:rPr lang="ru-RU" dirty="0"/>
              <a:t>нейтрализации нарушителя по указанию </a:t>
            </a:r>
            <a:r>
              <a:rPr lang="ru-RU" dirty="0" smtClean="0"/>
              <a:t>руководства филиала Университета </a:t>
            </a:r>
            <a:r>
              <a:rPr lang="ru-RU" dirty="0" smtClean="0"/>
              <a:t>информировать </a:t>
            </a:r>
            <a:r>
              <a:rPr lang="ru-RU" dirty="0"/>
              <a:t>родителей (законных представителей) о временном прекращении учебного </a:t>
            </a:r>
            <a:r>
              <a:rPr lang="ru-RU" dirty="0" smtClean="0"/>
              <a:t>процесса.</a:t>
            </a:r>
          </a:p>
          <a:p>
            <a:r>
              <a:rPr lang="ru-RU" dirty="0" smtClean="0"/>
              <a:t>12. Обеспечить </a:t>
            </a:r>
            <a:r>
              <a:rPr lang="ru-RU" dirty="0"/>
              <a:t>сбор и передачу обучающихся родителям (законным представителям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13. Обеспечить </a:t>
            </a:r>
            <a:r>
              <a:rPr lang="ru-RU" dirty="0"/>
              <a:t>по указанию </a:t>
            </a:r>
            <a:r>
              <a:rPr lang="ru-RU" dirty="0" smtClean="0"/>
              <a:t>руководства филиала Университета </a:t>
            </a:r>
            <a:r>
              <a:rPr lang="ru-RU" dirty="0"/>
              <a:t>проведение мероприятий по ликвидации последствий </a:t>
            </a:r>
            <a:r>
              <a:rPr lang="ru-RU" dirty="0" smtClean="0"/>
              <a:t>происшествия.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Если сигнал застал в помещении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2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3356992"/>
            <a:ext cx="8069542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Лечь </a:t>
            </a:r>
            <a:r>
              <a:rPr lang="ru-RU" dirty="0"/>
              <a:t>на пол лицом </a:t>
            </a:r>
            <a:r>
              <a:rPr lang="ru-RU" dirty="0" smtClean="0"/>
              <a:t>вниз.</a:t>
            </a:r>
          </a:p>
          <a:p>
            <a:pPr lvl="0"/>
            <a:r>
              <a:rPr lang="ru-RU" dirty="0" smtClean="0"/>
              <a:t>2. Голову </a:t>
            </a:r>
            <a:r>
              <a:rPr lang="ru-RU" dirty="0"/>
              <a:t>закрыть руками и не </a:t>
            </a:r>
            <a:r>
              <a:rPr lang="ru-RU" dirty="0" smtClean="0"/>
              <a:t>двигаться.</a:t>
            </a:r>
          </a:p>
          <a:p>
            <a:pPr lvl="0"/>
            <a:r>
              <a:rPr lang="ru-RU" dirty="0" smtClean="0"/>
              <a:t>3. Держаться </a:t>
            </a:r>
            <a:r>
              <a:rPr lang="ru-RU" dirty="0"/>
              <a:t>подальше от проемов дверей и </a:t>
            </a:r>
            <a:r>
              <a:rPr lang="ru-RU" dirty="0" smtClean="0"/>
              <a:t>окон.</a:t>
            </a:r>
          </a:p>
          <a:p>
            <a:pPr lvl="0"/>
            <a:r>
              <a:rPr lang="ru-RU" dirty="0" smtClean="0"/>
              <a:t>4. При </a:t>
            </a:r>
            <a:r>
              <a:rPr lang="ru-RU" dirty="0"/>
              <a:t>ранении </a:t>
            </a:r>
            <a:r>
              <a:rPr lang="ru-RU" dirty="0" smtClean="0"/>
              <a:t>не </a:t>
            </a:r>
            <a:r>
              <a:rPr lang="ru-RU" dirty="0"/>
              <a:t>двигаться с целью уменьшения потери </a:t>
            </a:r>
            <a:r>
              <a:rPr lang="ru-RU" dirty="0" smtClean="0"/>
              <a:t>крови.</a:t>
            </a:r>
          </a:p>
          <a:p>
            <a:pPr lvl="0"/>
            <a:r>
              <a:rPr lang="ru-RU" dirty="0" smtClean="0"/>
              <a:t>5. Не </a:t>
            </a:r>
            <a:r>
              <a:rPr lang="ru-RU" dirty="0"/>
              <a:t>бежать навстречу сотрудникам, проводящим </a:t>
            </a:r>
            <a:r>
              <a:rPr lang="ru-RU" dirty="0" smtClean="0"/>
              <a:t>операцию, так </a:t>
            </a:r>
            <a:r>
              <a:rPr lang="ru-RU" dirty="0"/>
              <a:t>как они могут посчитать бегущих за преступников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После </a:t>
            </a:r>
            <a:r>
              <a:rPr lang="ru-RU" dirty="0"/>
              <a:t>освобождения не уходить без разрешения </a:t>
            </a:r>
            <a:r>
              <a:rPr lang="ru-RU" dirty="0" smtClean="0"/>
              <a:t>сотрудников.</a:t>
            </a:r>
          </a:p>
          <a:p>
            <a:pPr lvl="0"/>
            <a:r>
              <a:rPr lang="ru-RU" dirty="0" smtClean="0"/>
              <a:t>7. Сообщить </a:t>
            </a:r>
            <a:r>
              <a:rPr lang="ru-RU" dirty="0"/>
              <a:t>сколько человек было с </a:t>
            </a:r>
            <a:r>
              <a:rPr lang="ru-RU" dirty="0" smtClean="0"/>
              <a:t>Вами. </a:t>
            </a:r>
          </a:p>
          <a:p>
            <a:pPr lvl="0"/>
            <a:r>
              <a:rPr lang="ru-RU" dirty="0" smtClean="0"/>
              <a:t>8. Оказать </a:t>
            </a:r>
            <a:r>
              <a:rPr lang="ru-RU" dirty="0"/>
              <a:t>помощь в идентификации лиц, бывших с Вами.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Если сигнал застал в помещении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4946" y="2406421"/>
            <a:ext cx="7925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При </a:t>
            </a:r>
            <a:r>
              <a:rPr lang="ru-RU" sz="2000" u="sng" dirty="0">
                <a:solidFill>
                  <a:srgbClr val="FF0000"/>
                </a:solidFill>
              </a:rPr>
              <a:t>проведения операции </a:t>
            </a:r>
            <a:r>
              <a:rPr lang="ru-RU" sz="2000" dirty="0">
                <a:solidFill>
                  <a:srgbClr val="FF0000"/>
                </a:solidFill>
              </a:rPr>
              <a:t>по пресечению вооруженного нападения: </a:t>
            </a:r>
          </a:p>
        </p:txBody>
      </p:sp>
    </p:spTree>
    <p:extLst>
      <p:ext uri="{BB962C8B-B14F-4D97-AF65-F5344CB8AC3E}">
        <p14:creationId xmlns:p14="http://schemas.microsoft.com/office/powerpoint/2010/main" val="37554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542</Words>
  <Application>Microsoft Office PowerPoint</Application>
  <PresentationFormat>Экран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71</cp:revision>
  <cp:lastPrinted>2019-01-12T21:32:01Z</cp:lastPrinted>
  <dcterms:modified xsi:type="dcterms:W3CDTF">2023-05-18T12:50:49Z</dcterms:modified>
</cp:coreProperties>
</file>