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FF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305" autoAdjust="0"/>
  </p:normalViewPr>
  <p:slideViewPr>
    <p:cSldViewPr>
      <p:cViewPr>
        <p:scale>
          <a:sx n="107" d="100"/>
          <a:sy n="107" d="100"/>
        </p:scale>
        <p:origin x="-8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0"/>
            <a:ext cx="2238008" cy="19738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5" y="148027"/>
            <a:ext cx="1963841" cy="1899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2953" y="79510"/>
            <a:ext cx="5582451" cy="20533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МИНИСТЕРСТВО СЕЛЬСКОГО ХОЗЯЙСТВА РОССИЙСКОЙ ФЕДЕРАЦИИ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ФЕДЕРАЛЬНОЕ ГОСУДАРСТВЕННОЕ БЮДЖЕТНОЕ ОБРАЗОВАТЕЛЬНОЕ УЧРЕЖДЕНИЕ ВЫСШЕГО ОБРАЗОВАНИЯ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РОССИЙСКИЙ ГОСУДАРСТВЕННЫЙ АГРАРНЫЙ УНИВЕРСИТЕТ – МСХА ИМЕНИ К.А. ТИМИРЯЗЕВА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(ФГБОУ ВО РГАУ-МСХА имени К.А. Тимирязева)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Калужский филиал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1115616" y="3214686"/>
            <a:ext cx="7848872" cy="2374554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ru-RU" altLang="ru-RU" sz="4400" b="1" cap="all" dirty="0" smtClean="0">
                <a:solidFill>
                  <a:srgbClr val="A50021"/>
                </a:solidFill>
                <a:latin typeface="Franklin Gothic Demi" pitchFamily="34" charset="0"/>
              </a:rPr>
              <a:t>СТРЕЛОК </a:t>
            </a: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ru-RU" altLang="ru-RU" sz="4400" b="1" cap="all" dirty="0" smtClean="0">
                <a:solidFill>
                  <a:srgbClr val="A50021"/>
                </a:solidFill>
                <a:latin typeface="Franklin Gothic Demi" pitchFamily="34" charset="0"/>
              </a:rPr>
              <a:t>В</a:t>
            </a: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ru-RU" altLang="ru-RU" sz="4400" b="1" cap="all" dirty="0" smtClean="0">
                <a:solidFill>
                  <a:srgbClr val="A50021"/>
                </a:solidFill>
                <a:latin typeface="Franklin Gothic Demi" pitchFamily="34" charset="0"/>
              </a:rPr>
              <a:t>ЗДАНИИ </a:t>
            </a:r>
            <a:endParaRPr lang="ru-RU" altLang="ru-RU" sz="4400" b="1" cap="all" dirty="0">
              <a:solidFill>
                <a:srgbClr val="A50021"/>
              </a:solidFill>
              <a:latin typeface="Franklin Gothic Demi" pitchFamily="34" charset="0"/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1115616" y="2604613"/>
            <a:ext cx="7848872" cy="207740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altLang="ru-RU" sz="2000" b="1" i="0" u="none" strike="noStrike" kern="1200" cap="all" spc="0" normalizeH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Franklin Gothic Demi" pitchFamily="34" charset="0"/>
              </a:rPr>
              <a:t>ИНСТУКЦИЯ ПО ДЕЙСТВИЯМ ПЕРСОНАЛА УНИВЕРСИТЕТА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altLang="ru-RU" sz="1400" b="1" i="0" u="none" strike="noStrike" kern="1200" cap="all" spc="0" normalizeH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Franklin Gothic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8" grpId="0"/>
      <p:bldP spid="8" grpId="1"/>
      <p:bldP spid="8" grpId="2"/>
      <p:bldP spid="9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260648"/>
            <a:ext cx="5582451" cy="1008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</a:rPr>
              <a:t>СТРЕЛОК В ЗДАНИИ</a:t>
            </a:r>
          </a:p>
          <a:p>
            <a:pPr algn="ctr"/>
            <a:r>
              <a:rPr lang="ru-RU" sz="1400" b="1" cap="all" dirty="0" smtClean="0"/>
              <a:t> </a:t>
            </a:r>
            <a:endParaRPr lang="ru-RU" sz="1400" b="1" cap="all" dirty="0"/>
          </a:p>
        </p:txBody>
      </p:sp>
      <p:sp>
        <p:nvSpPr>
          <p:cNvPr id="7" name="TextBox 6"/>
          <p:cNvSpPr txBox="1"/>
          <p:nvPr/>
        </p:nvSpPr>
        <p:spPr>
          <a:xfrm>
            <a:off x="761333" y="2060848"/>
            <a:ext cx="8275163" cy="175432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При </a:t>
            </a:r>
            <a:r>
              <a:rPr lang="ru-RU" dirty="0"/>
              <a:t>нахождении вне здания объекта немедленно уйти в сторону от опасности, уводя за собой людей, которые находятся </a:t>
            </a:r>
            <a:r>
              <a:rPr lang="ru-RU" dirty="0" smtClean="0"/>
              <a:t>поблизости.</a:t>
            </a:r>
          </a:p>
          <a:p>
            <a:r>
              <a:rPr lang="ru-RU" dirty="0" smtClean="0"/>
              <a:t>2. При </a:t>
            </a:r>
            <a:r>
              <a:rPr lang="ru-RU" dirty="0"/>
              <a:t>возможности покинуть территорию </a:t>
            </a:r>
            <a:r>
              <a:rPr lang="ru-RU" dirty="0" smtClean="0"/>
              <a:t>объекта.</a:t>
            </a:r>
          </a:p>
          <a:p>
            <a:r>
              <a:rPr lang="ru-RU" dirty="0" smtClean="0"/>
              <a:t>3. В </a:t>
            </a:r>
            <a:r>
              <a:rPr lang="ru-RU" dirty="0"/>
              <a:t>зимний период принять </a:t>
            </a:r>
            <a:r>
              <a:rPr lang="ru-RU" dirty="0" smtClean="0"/>
              <a:t>меры </a:t>
            </a:r>
            <a:r>
              <a:rPr lang="ru-RU" dirty="0"/>
              <a:t>к недопущению обморожения </a:t>
            </a:r>
            <a:r>
              <a:rPr lang="ru-RU" dirty="0" smtClean="0"/>
              <a:t>обучающихся.</a:t>
            </a:r>
          </a:p>
          <a:p>
            <a:r>
              <a:rPr lang="ru-RU" dirty="0" smtClean="0"/>
              <a:t>4. Сообщить в 102, </a:t>
            </a:r>
            <a:r>
              <a:rPr lang="ru-RU" dirty="0" smtClean="0"/>
              <a:t>руководству филиала Университета, сотрудникам охраны о </a:t>
            </a:r>
            <a:r>
              <a:rPr lang="ru-RU" dirty="0"/>
              <a:t>ситуации и своем месте нахождения любым </a:t>
            </a:r>
            <a:r>
              <a:rPr lang="ru-RU" dirty="0" smtClean="0"/>
              <a:t>доступным способом.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893847" y="1295472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персонала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947308" y="5017244"/>
            <a:ext cx="7925526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dirty="0"/>
              <a:t>- при нахождении в здании объекта переместиться в ближайшее помещение, уводя за собой людей, находящихся поблизости и далее действовать в указанном ниже порядке; </a:t>
            </a:r>
          </a:p>
        </p:txBody>
      </p:sp>
    </p:spTree>
    <p:extLst>
      <p:ext uri="{BB962C8B-B14F-4D97-AF65-F5344CB8AC3E}">
        <p14:creationId xmlns:p14="http://schemas.microsoft.com/office/powerpoint/2010/main" val="3523150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260648"/>
            <a:ext cx="5582451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</a:rPr>
              <a:t>СТРЕЛОК В ЗДАНИИ</a:t>
            </a:r>
            <a:endParaRPr lang="ru-RU" sz="1400" b="1" cap="all" dirty="0"/>
          </a:p>
        </p:txBody>
      </p:sp>
      <p:sp>
        <p:nvSpPr>
          <p:cNvPr id="7" name="TextBox 6"/>
          <p:cNvSpPr txBox="1"/>
          <p:nvPr/>
        </p:nvSpPr>
        <p:spPr>
          <a:xfrm>
            <a:off x="865357" y="2177289"/>
            <a:ext cx="8069542" cy="452431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Действовать </a:t>
            </a:r>
            <a:r>
              <a:rPr lang="ru-RU" dirty="0"/>
              <a:t>четко, без суеты. </a:t>
            </a:r>
            <a:endParaRPr lang="ru-RU" dirty="0" smtClean="0"/>
          </a:p>
          <a:p>
            <a:pPr marL="342900" indent="-342900">
              <a:buFontTx/>
              <a:buAutoNum type="arabicPeriod"/>
            </a:pPr>
            <a:r>
              <a:rPr lang="ru-RU" dirty="0"/>
              <a:t>П</a:t>
            </a:r>
            <a:r>
              <a:rPr lang="ru-RU" dirty="0" smtClean="0"/>
              <a:t>о </a:t>
            </a:r>
            <a:r>
              <a:rPr lang="ru-RU" dirty="0"/>
              <a:t>возможности </a:t>
            </a:r>
            <a:r>
              <a:rPr lang="ru-RU" u="sng" dirty="0"/>
              <a:t>эвакуировать </a:t>
            </a:r>
            <a:r>
              <a:rPr lang="ru-RU" dirty="0"/>
              <a:t>обучающихся: через окна, </a:t>
            </a:r>
            <a:r>
              <a:rPr lang="ru-RU" dirty="0" smtClean="0"/>
              <a:t>запасные выходы; </a:t>
            </a:r>
            <a:r>
              <a:rPr lang="ru-RU" dirty="0"/>
              <a:t>и незамедлительно увести их как можно </a:t>
            </a:r>
            <a:r>
              <a:rPr lang="ru-RU" dirty="0" smtClean="0"/>
              <a:t>дальше.</a:t>
            </a:r>
          </a:p>
          <a:p>
            <a:r>
              <a:rPr lang="ru-RU" b="1" dirty="0"/>
              <a:t>Ни в коем случае не покидать помещение через центральный </a:t>
            </a:r>
            <a:r>
              <a:rPr lang="ru-RU" b="1" dirty="0" smtClean="0"/>
              <a:t>вход!</a:t>
            </a:r>
            <a:endParaRPr lang="ru-RU" dirty="0" smtClean="0"/>
          </a:p>
          <a:p>
            <a:r>
              <a:rPr lang="ru-RU" dirty="0" smtClean="0"/>
              <a:t>3. Сообщить </a:t>
            </a:r>
            <a:r>
              <a:rPr lang="ru-RU" dirty="0"/>
              <a:t>о случившимся в </a:t>
            </a:r>
            <a:r>
              <a:rPr lang="ru-RU" dirty="0" smtClean="0"/>
              <a:t>102. </a:t>
            </a:r>
            <a:endParaRPr lang="ru-RU" dirty="0"/>
          </a:p>
          <a:p>
            <a:r>
              <a:rPr lang="ru-RU" dirty="0" smtClean="0"/>
              <a:t>4. Закрыть помещение на </a:t>
            </a:r>
            <a:r>
              <a:rPr lang="ru-RU" dirty="0"/>
              <a:t>ключ</a:t>
            </a:r>
            <a:r>
              <a:rPr lang="ru-RU" dirty="0" smtClean="0"/>
              <a:t>.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Если </a:t>
            </a:r>
            <a:r>
              <a:rPr lang="ru-RU" dirty="0"/>
              <a:t>нет ключа </a:t>
            </a:r>
            <a:r>
              <a:rPr lang="ru-RU" dirty="0" err="1"/>
              <a:t>забрикадировать</a:t>
            </a:r>
            <a:r>
              <a:rPr lang="ru-RU" dirty="0"/>
              <a:t> вход всеми доступными средствами партами, шкафом, стульями, веревками (шнурками) и т.п</a:t>
            </a:r>
            <a:r>
              <a:rPr lang="ru-RU" dirty="0" smtClean="0"/>
              <a:t>.).</a:t>
            </a:r>
          </a:p>
          <a:p>
            <a:r>
              <a:rPr lang="ru-RU" dirty="0" smtClean="0"/>
              <a:t>5. </a:t>
            </a:r>
            <a:r>
              <a:rPr lang="ru-RU" b="1" dirty="0"/>
              <a:t>Выключить свет в помещении</a:t>
            </a:r>
            <a:r>
              <a:rPr lang="ru-RU" dirty="0"/>
              <a:t> (в тёмное время суток).</a:t>
            </a:r>
          </a:p>
          <a:p>
            <a:r>
              <a:rPr lang="ru-RU" dirty="0" smtClean="0"/>
              <a:t>6. Разместить </a:t>
            </a:r>
            <a:r>
              <a:rPr lang="ru-RU" dirty="0"/>
              <a:t>людей </a:t>
            </a:r>
            <a:r>
              <a:rPr lang="ru-RU" dirty="0" smtClean="0"/>
              <a:t>как </a:t>
            </a:r>
            <a:r>
              <a:rPr lang="ru-RU" dirty="0"/>
              <a:t>можно дальше от входов, ближе к капитальным стенам, ниже уровня оконных проемов, под прикрытием </a:t>
            </a:r>
            <a:r>
              <a:rPr lang="ru-RU" dirty="0" smtClean="0"/>
              <a:t>мебели.</a:t>
            </a:r>
          </a:p>
          <a:p>
            <a:r>
              <a:rPr lang="ru-RU" dirty="0" smtClean="0"/>
              <a:t>7. Принять </a:t>
            </a:r>
            <a:r>
              <a:rPr lang="ru-RU" dirty="0"/>
              <a:t>меры к прекращению паники и громких разговоров (</a:t>
            </a:r>
            <a:r>
              <a:rPr lang="ru-RU" dirty="0" smtClean="0"/>
              <a:t>звуков); </a:t>
            </a:r>
            <a:endParaRPr lang="ru-RU" dirty="0"/>
          </a:p>
          <a:p>
            <a:r>
              <a:rPr lang="ru-RU" dirty="0" smtClean="0"/>
              <a:t>8. </a:t>
            </a:r>
            <a:r>
              <a:rPr lang="ru-RU" b="1" dirty="0"/>
              <a:t>Обеспечить тишину и выключить звук на мобильных устройствах,</a:t>
            </a:r>
            <a:r>
              <a:rPr lang="ru-RU" dirty="0"/>
              <a:t> (чтобы не привлекать внимание преступника(</a:t>
            </a:r>
            <a:r>
              <a:rPr lang="ru-RU" dirty="0" err="1"/>
              <a:t>ов</a:t>
            </a:r>
            <a:r>
              <a:rPr lang="ru-RU" dirty="0" smtClean="0"/>
              <a:t>).</a:t>
            </a:r>
            <a:endParaRPr lang="ru-RU" dirty="0"/>
          </a:p>
          <a:p>
            <a:r>
              <a:rPr lang="ru-RU" b="1" dirty="0" smtClean="0"/>
              <a:t>9. Отключить </a:t>
            </a:r>
            <a:r>
              <a:rPr lang="ru-RU" dirty="0"/>
              <a:t>иные приборы (приспособлений), в том числе предназначенных для обеспечения учебного </a:t>
            </a:r>
            <a:r>
              <a:rPr lang="ru-RU" dirty="0" smtClean="0"/>
              <a:t>процесса. Разговаривать только шепотом.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563888" y="116886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персонала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43608" y="1530958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Если сигнал застал в помещении</a:t>
            </a:r>
            <a:endParaRPr lang="ru-RU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931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260648"/>
            <a:ext cx="5582451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</a:rPr>
              <a:t>СТРЕЛОК В ЗДАНИИ</a:t>
            </a:r>
            <a:endParaRPr lang="ru-RU" sz="1400" b="1" cap="all" dirty="0"/>
          </a:p>
        </p:txBody>
      </p:sp>
      <p:sp>
        <p:nvSpPr>
          <p:cNvPr id="7" name="TextBox 6"/>
          <p:cNvSpPr txBox="1"/>
          <p:nvPr/>
        </p:nvSpPr>
        <p:spPr>
          <a:xfrm>
            <a:off x="894946" y="2420888"/>
            <a:ext cx="8069542" cy="34163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10. При возможности сообщить </a:t>
            </a:r>
            <a:r>
              <a:rPr lang="ru-RU" dirty="0" smtClean="0"/>
              <a:t>руководству филиала Университета, сотрудникам охраны (любым </a:t>
            </a:r>
            <a:r>
              <a:rPr lang="ru-RU" dirty="0" smtClean="0"/>
              <a:t>способом, включая смс сообщение)</a:t>
            </a:r>
          </a:p>
          <a:p>
            <a:pPr algn="ctr"/>
            <a:r>
              <a:rPr lang="ru-RU" u="sng" dirty="0" smtClean="0"/>
              <a:t>Передача информации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Представиться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Адрес своего местоположения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Точное местонахождение в помещении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Количество лиц находящихся с Вами, их данные, состояние здоровья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Номер телефона свой и окружающих </a:t>
            </a:r>
            <a:endParaRPr lang="ru-RU" dirty="0"/>
          </a:p>
          <a:p>
            <a:r>
              <a:rPr lang="ru-RU" b="1" dirty="0" smtClean="0"/>
              <a:t>Телефон в </a:t>
            </a:r>
            <a:r>
              <a:rPr lang="ru-RU" b="1" dirty="0"/>
              <a:t>беззвучном режиме! Переданную информацию – удалить.</a:t>
            </a:r>
            <a:endParaRPr lang="ru-RU" dirty="0"/>
          </a:p>
          <a:p>
            <a:r>
              <a:rPr lang="ru-RU" dirty="0" smtClean="0"/>
              <a:t>11. Ожидать </a:t>
            </a:r>
            <a:r>
              <a:rPr lang="ru-RU" dirty="0"/>
              <a:t>прибытия оперативных </a:t>
            </a:r>
            <a:r>
              <a:rPr lang="ru-RU" dirty="0" smtClean="0"/>
              <a:t>служб.</a:t>
            </a:r>
          </a:p>
          <a:p>
            <a:r>
              <a:rPr lang="ru-RU" dirty="0" smtClean="0"/>
              <a:t>12. Покидать </a:t>
            </a:r>
            <a:r>
              <a:rPr lang="ru-RU" dirty="0"/>
              <a:t>помещения только по команде </a:t>
            </a:r>
            <a:r>
              <a:rPr lang="ru-RU" dirty="0" smtClean="0"/>
              <a:t>руководства филиала Университета </a:t>
            </a:r>
            <a:r>
              <a:rPr lang="ru-RU" dirty="0"/>
              <a:t>либо </a:t>
            </a:r>
            <a:r>
              <a:rPr lang="ru-RU" dirty="0" smtClean="0"/>
              <a:t>полиции.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563888" y="116886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персонала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115616" y="1649141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Если сигнал застал в помещении</a:t>
            </a:r>
            <a:endParaRPr lang="ru-RU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490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260648"/>
            <a:ext cx="5582451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</a:rPr>
              <a:t>СТРЕЛОК В ЗДАНИИ</a:t>
            </a:r>
            <a:endParaRPr lang="ru-RU" sz="1400" b="1" cap="all" dirty="0"/>
          </a:p>
        </p:txBody>
      </p:sp>
      <p:sp>
        <p:nvSpPr>
          <p:cNvPr id="7" name="TextBox 6"/>
          <p:cNvSpPr txBox="1"/>
          <p:nvPr/>
        </p:nvSpPr>
        <p:spPr>
          <a:xfrm>
            <a:off x="894946" y="2420888"/>
            <a:ext cx="8069542" cy="203132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13. После </a:t>
            </a:r>
            <a:r>
              <a:rPr lang="ru-RU" dirty="0"/>
              <a:t>нейтрализации нарушителя по указанию руководства </a:t>
            </a:r>
            <a:r>
              <a:rPr lang="ru-RU" dirty="0" smtClean="0"/>
              <a:t>филиала Университета информировать </a:t>
            </a:r>
            <a:r>
              <a:rPr lang="ru-RU" dirty="0"/>
              <a:t>родителей (законных представителей) о временном прекращении учебного </a:t>
            </a:r>
            <a:r>
              <a:rPr lang="ru-RU" dirty="0" smtClean="0"/>
              <a:t>процесса.</a:t>
            </a:r>
          </a:p>
          <a:p>
            <a:r>
              <a:rPr lang="ru-RU" dirty="0" smtClean="0"/>
              <a:t>14. Обеспечить </a:t>
            </a:r>
            <a:r>
              <a:rPr lang="ru-RU" dirty="0"/>
              <a:t>сбор и передачу обучающихся родителям (законным представителям</a:t>
            </a:r>
            <a:r>
              <a:rPr lang="ru-RU" dirty="0" smtClean="0"/>
              <a:t>).</a:t>
            </a:r>
          </a:p>
          <a:p>
            <a:r>
              <a:rPr lang="ru-RU" dirty="0" smtClean="0"/>
              <a:t>15. Обеспечить </a:t>
            </a:r>
            <a:r>
              <a:rPr lang="ru-RU" dirty="0"/>
              <a:t>по указанию </a:t>
            </a:r>
            <a:r>
              <a:rPr lang="ru-RU" dirty="0" smtClean="0"/>
              <a:t>руководства филиала Университета </a:t>
            </a:r>
            <a:r>
              <a:rPr lang="ru-RU" dirty="0"/>
              <a:t>проведение мероприятий по ликвидации последствий </a:t>
            </a:r>
            <a:r>
              <a:rPr lang="ru-RU" dirty="0" smtClean="0"/>
              <a:t>происшествия.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563888" y="116886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персонала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115616" y="1649141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Если сигнал застал в помещении</a:t>
            </a:r>
            <a:endParaRPr lang="ru-RU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726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260648"/>
            <a:ext cx="5582451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</a:rPr>
              <a:t>СТРЕЛОК В ЗДАНИИ</a:t>
            </a:r>
            <a:endParaRPr lang="ru-RU" sz="1400" b="1" cap="all" dirty="0"/>
          </a:p>
        </p:txBody>
      </p:sp>
      <p:sp>
        <p:nvSpPr>
          <p:cNvPr id="7" name="TextBox 6"/>
          <p:cNvSpPr txBox="1"/>
          <p:nvPr/>
        </p:nvSpPr>
        <p:spPr>
          <a:xfrm>
            <a:off x="894946" y="3356992"/>
            <a:ext cx="8069542" cy="258532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lvl="0"/>
            <a:r>
              <a:rPr lang="ru-RU" dirty="0" smtClean="0"/>
              <a:t>1. Лечь </a:t>
            </a:r>
            <a:r>
              <a:rPr lang="ru-RU" dirty="0"/>
              <a:t>на пол лицом </a:t>
            </a:r>
            <a:r>
              <a:rPr lang="ru-RU" dirty="0" smtClean="0"/>
              <a:t>вниз.</a:t>
            </a:r>
          </a:p>
          <a:p>
            <a:pPr lvl="0"/>
            <a:r>
              <a:rPr lang="ru-RU" dirty="0" smtClean="0"/>
              <a:t>2. Голову </a:t>
            </a:r>
            <a:r>
              <a:rPr lang="ru-RU" dirty="0"/>
              <a:t>закрыть руками и не </a:t>
            </a:r>
            <a:r>
              <a:rPr lang="ru-RU" dirty="0" smtClean="0"/>
              <a:t>двигаться.</a:t>
            </a:r>
          </a:p>
          <a:p>
            <a:pPr lvl="0"/>
            <a:r>
              <a:rPr lang="ru-RU" dirty="0" smtClean="0"/>
              <a:t>3. Держаться </a:t>
            </a:r>
            <a:r>
              <a:rPr lang="ru-RU" dirty="0"/>
              <a:t>подальше от проемов дверей и </a:t>
            </a:r>
            <a:r>
              <a:rPr lang="ru-RU" dirty="0" smtClean="0"/>
              <a:t>окон.</a:t>
            </a:r>
          </a:p>
          <a:p>
            <a:pPr lvl="0"/>
            <a:r>
              <a:rPr lang="ru-RU" dirty="0" smtClean="0"/>
              <a:t>4. При </a:t>
            </a:r>
            <a:r>
              <a:rPr lang="ru-RU" dirty="0"/>
              <a:t>ранении </a:t>
            </a:r>
            <a:r>
              <a:rPr lang="ru-RU" dirty="0" smtClean="0"/>
              <a:t>не </a:t>
            </a:r>
            <a:r>
              <a:rPr lang="ru-RU" dirty="0"/>
              <a:t>двигаться с целью уменьшения потери </a:t>
            </a:r>
            <a:r>
              <a:rPr lang="ru-RU" dirty="0" smtClean="0"/>
              <a:t>крови.</a:t>
            </a:r>
          </a:p>
          <a:p>
            <a:pPr lvl="0"/>
            <a:r>
              <a:rPr lang="ru-RU" dirty="0" smtClean="0"/>
              <a:t>5. Не </a:t>
            </a:r>
            <a:r>
              <a:rPr lang="ru-RU" dirty="0"/>
              <a:t>бежать навстречу сотрудникам, проводящим </a:t>
            </a:r>
            <a:r>
              <a:rPr lang="ru-RU" dirty="0" smtClean="0"/>
              <a:t>операцию, так </a:t>
            </a:r>
            <a:r>
              <a:rPr lang="ru-RU" dirty="0"/>
              <a:t>как они могут посчитать бегущих за преступников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6. После </a:t>
            </a:r>
            <a:r>
              <a:rPr lang="ru-RU" dirty="0"/>
              <a:t>освобождения не уходить без разрешения </a:t>
            </a:r>
            <a:r>
              <a:rPr lang="ru-RU" dirty="0" smtClean="0"/>
              <a:t>сотрудников.</a:t>
            </a:r>
          </a:p>
          <a:p>
            <a:pPr lvl="0"/>
            <a:r>
              <a:rPr lang="ru-RU" dirty="0" smtClean="0"/>
              <a:t>7. Сообщить </a:t>
            </a:r>
            <a:r>
              <a:rPr lang="ru-RU" dirty="0"/>
              <a:t>сколько человек было с </a:t>
            </a:r>
            <a:r>
              <a:rPr lang="ru-RU" dirty="0" smtClean="0"/>
              <a:t>Вами. </a:t>
            </a:r>
          </a:p>
          <a:p>
            <a:pPr lvl="0"/>
            <a:r>
              <a:rPr lang="ru-RU" dirty="0" smtClean="0"/>
              <a:t>8. Оказать </a:t>
            </a:r>
            <a:r>
              <a:rPr lang="ru-RU" dirty="0"/>
              <a:t>помощь в идентификации лиц, бывших с Вами. 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63888" y="116886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персонала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115616" y="1649141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Если сигнал застал в помещении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4946" y="2406421"/>
            <a:ext cx="79255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FF0000"/>
                </a:solidFill>
              </a:rPr>
              <a:t>При </a:t>
            </a:r>
            <a:r>
              <a:rPr lang="ru-RU" sz="2000" u="sng" dirty="0">
                <a:solidFill>
                  <a:srgbClr val="FF0000"/>
                </a:solidFill>
              </a:rPr>
              <a:t>проведения операции </a:t>
            </a:r>
            <a:r>
              <a:rPr lang="ru-RU" sz="2000" dirty="0">
                <a:solidFill>
                  <a:srgbClr val="FF0000"/>
                </a:solidFill>
              </a:rPr>
              <a:t>по пресечению вооруженного нападения: </a:t>
            </a:r>
          </a:p>
        </p:txBody>
      </p:sp>
    </p:spTree>
    <p:extLst>
      <p:ext uri="{BB962C8B-B14F-4D97-AF65-F5344CB8AC3E}">
        <p14:creationId xmlns:p14="http://schemas.microsoft.com/office/powerpoint/2010/main" val="3755462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</TotalTime>
  <Words>557</Words>
  <Application>Microsoft Office PowerPoint</Application>
  <PresentationFormat>Экран (4:3)</PresentationFormat>
  <Paragraphs>62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Yury Syroff</dc:creator>
  <cp:lastModifiedBy>203-1</cp:lastModifiedBy>
  <cp:revision>73</cp:revision>
  <cp:lastPrinted>2019-01-12T21:32:01Z</cp:lastPrinted>
  <dcterms:modified xsi:type="dcterms:W3CDTF">2023-05-18T12:46:33Z</dcterms:modified>
</cp:coreProperties>
</file>