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3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550542" y="3643314"/>
            <a:ext cx="6979019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ЗАХВАТ ЗАЛОЖНИКОВ</a:t>
            </a:r>
            <a:endParaRPr lang="ru-RU" altLang="ru-RU" sz="43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880" y="4725630"/>
            <a:ext cx="8275163" cy="175964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700" dirty="0"/>
              <a:t>В</a:t>
            </a:r>
            <a:r>
              <a:rPr lang="ru-RU" sz="1700" dirty="0" smtClean="0"/>
              <a:t>ыполнение </a:t>
            </a:r>
            <a:r>
              <a:rPr lang="ru-RU" sz="1700" dirty="0"/>
              <a:t>мер предупредительного характера (ужесточение пропускного режима при входе и въезде на территорию объекта, установка систем сигнализации, аудио и видеозаписи, проведение более тщательного подбора и проверки кадров, организация и проведение совместно с сотрудниками правоохранительных органов инструктажей и практических занятий по действиям при чрезвычайных происшествиях) поможет снизить вероятность захвата </a:t>
            </a:r>
            <a:r>
              <a:rPr lang="ru-RU" sz="1700" dirty="0" smtClean="0"/>
              <a:t>людей.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7824" y="11874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38527" y="1492160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Как </a:t>
            </a:r>
            <a:r>
              <a:rPr lang="ru-RU" sz="1700" dirty="0"/>
              <a:t>правило при подобных ситуациях в роли посредника при переговорах террористы обычно используют руководителей объектов</a:t>
            </a:r>
            <a:r>
              <a:rPr lang="ru-RU" sz="1700" dirty="0" smtClean="0"/>
              <a:t>.</a:t>
            </a:r>
            <a:endParaRPr lang="ru-RU" sz="1700" dirty="0"/>
          </a:p>
        </p:txBody>
      </p:sp>
      <p:sp>
        <p:nvSpPr>
          <p:cNvPr id="13" name="TextBox 12"/>
          <p:cNvSpPr txBox="1"/>
          <p:nvPr/>
        </p:nvSpPr>
        <p:spPr>
          <a:xfrm>
            <a:off x="1038524" y="2244473"/>
            <a:ext cx="7471919" cy="3539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Любой </a:t>
            </a:r>
            <a:r>
              <a:rPr lang="ru-RU" sz="1700" dirty="0"/>
              <a:t>объект может стать местом захвата или удержания заложников.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8524" y="2734143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/>
              <a:t>При этом преступники могут добиваться достижения своих политических целей или получения </a:t>
            </a:r>
            <a:r>
              <a:rPr lang="ru-RU" sz="1700" dirty="0" smtClean="0"/>
              <a:t>выкупа.</a:t>
            </a:r>
            <a:endParaRPr lang="ru-RU" sz="1700" dirty="0"/>
          </a:p>
        </p:txBody>
      </p:sp>
      <p:sp>
        <p:nvSpPr>
          <p:cNvPr id="15" name="TextBox 14"/>
          <p:cNvSpPr txBox="1"/>
          <p:nvPr/>
        </p:nvSpPr>
        <p:spPr>
          <a:xfrm>
            <a:off x="1041117" y="3485176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Во </a:t>
            </a:r>
            <a:r>
              <a:rPr lang="ru-RU" sz="1700" dirty="0"/>
              <a:t>всех случаях жизнь людей становится предметом торга и находится в постоянной опасности</a:t>
            </a:r>
            <a:r>
              <a:rPr lang="ru-RU" sz="1700" dirty="0" smtClean="0"/>
              <a:t>.</a:t>
            </a:r>
            <a:endParaRPr lang="ru-RU" sz="1700" dirty="0"/>
          </a:p>
        </p:txBody>
      </p:sp>
      <p:sp>
        <p:nvSpPr>
          <p:cNvPr id="16" name="TextBox 15"/>
          <p:cNvSpPr txBox="1"/>
          <p:nvPr/>
        </p:nvSpPr>
        <p:spPr>
          <a:xfrm>
            <a:off x="1043923" y="4236208"/>
            <a:ext cx="7471919" cy="3539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Захват </a:t>
            </a:r>
            <a:r>
              <a:rPr lang="ru-RU" sz="1700" dirty="0"/>
              <a:t>всегда происходит неожиданно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1772816"/>
            <a:ext cx="8069542" cy="498598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1.При </a:t>
            </a:r>
            <a:r>
              <a:rPr lang="ru-RU" sz="1500" dirty="0"/>
              <a:t>нахождении рядом с местом захвата заложников попытаться покинуть опасную зону, уводя за собой находящихся поблизости </a:t>
            </a:r>
            <a:r>
              <a:rPr lang="ru-RU" sz="1500" dirty="0" smtClean="0"/>
              <a:t>людей.</a:t>
            </a:r>
          </a:p>
          <a:p>
            <a:endParaRPr lang="ru-RU" sz="800" dirty="0" smtClean="0"/>
          </a:p>
          <a:p>
            <a:r>
              <a:rPr lang="ru-RU" sz="1500" dirty="0" smtClean="0"/>
              <a:t>2. </a:t>
            </a:r>
            <a:r>
              <a:rPr lang="ru-RU" sz="1500" dirty="0"/>
              <a:t>Е</a:t>
            </a:r>
            <a:r>
              <a:rPr lang="ru-RU" sz="1500" dirty="0" smtClean="0"/>
              <a:t>сли </a:t>
            </a:r>
            <a:r>
              <a:rPr lang="ru-RU" sz="1500" dirty="0"/>
              <a:t>есть возможность (1-й этаж) – через окна, запасные выходы эвакуироваться вместе с учащимися. </a:t>
            </a:r>
            <a:r>
              <a:rPr lang="ru-RU" sz="1500" u="sng" dirty="0">
                <a:solidFill>
                  <a:srgbClr val="C00000"/>
                </a:solidFill>
              </a:rPr>
              <a:t>НЕ ИСПОЛЬЗОВАТЬ ЦЕНТРАЛЬНЫЙ ВХОД</a:t>
            </a:r>
            <a:r>
              <a:rPr lang="ru-RU" sz="1500" u="sng" dirty="0" smtClean="0">
                <a:solidFill>
                  <a:srgbClr val="C00000"/>
                </a:solidFill>
              </a:rPr>
              <a:t>.</a:t>
            </a:r>
          </a:p>
          <a:p>
            <a:endParaRPr lang="ru-RU" sz="800" u="sng" dirty="0">
              <a:solidFill>
                <a:srgbClr val="C00000"/>
              </a:solidFill>
            </a:endParaRPr>
          </a:p>
          <a:p>
            <a:r>
              <a:rPr lang="ru-RU" sz="1500" dirty="0" smtClean="0"/>
              <a:t>3. </a:t>
            </a:r>
            <a:r>
              <a:rPr lang="ru-RU" sz="1500" dirty="0"/>
              <a:t>П</a:t>
            </a:r>
            <a:r>
              <a:rPr lang="ru-RU" sz="1500" dirty="0" smtClean="0"/>
              <a:t>ри </a:t>
            </a:r>
            <a:r>
              <a:rPr lang="ru-RU" sz="1500" dirty="0"/>
              <a:t>нахождении в помещении вблизи места захвата заложников, обеспечить блокирование входов всеми доступными средствами, в том числе </a:t>
            </a:r>
            <a:r>
              <a:rPr lang="ru-RU" sz="1500" dirty="0" smtClean="0"/>
              <a:t>мебелью.</a:t>
            </a:r>
          </a:p>
          <a:p>
            <a:endParaRPr lang="ru-RU" sz="800" dirty="0" smtClean="0"/>
          </a:p>
          <a:p>
            <a:r>
              <a:rPr lang="ru-RU" sz="1500" dirty="0" smtClean="0"/>
              <a:t>4. </a:t>
            </a:r>
            <a:r>
              <a:rPr lang="ru-RU" sz="1500" dirty="0"/>
              <a:t>П</a:t>
            </a:r>
            <a:r>
              <a:rPr lang="ru-RU" sz="1500" dirty="0" smtClean="0"/>
              <a:t>ринять </a:t>
            </a:r>
            <a:r>
              <a:rPr lang="ru-RU" sz="1500" dirty="0"/>
              <a:t>меры к прекращению паники и громких разговоров (звуков) в </a:t>
            </a:r>
            <a:r>
              <a:rPr lang="ru-RU" sz="1500" dirty="0" smtClean="0"/>
              <a:t>помещении.</a:t>
            </a:r>
          </a:p>
          <a:p>
            <a:endParaRPr lang="ru-RU" sz="800" dirty="0" smtClean="0"/>
          </a:p>
          <a:p>
            <a:pPr algn="ctr"/>
            <a:r>
              <a:rPr lang="ru-RU" sz="1500" dirty="0"/>
              <a:t>П</a:t>
            </a:r>
            <a:r>
              <a:rPr lang="ru-RU" sz="1500" dirty="0" smtClean="0"/>
              <a:t>ри </a:t>
            </a:r>
            <a:r>
              <a:rPr lang="ru-RU" sz="1500" dirty="0"/>
              <a:t>невозможности таких действий оставаться на </a:t>
            </a:r>
            <a:r>
              <a:rPr lang="ru-RU" sz="1500" dirty="0" smtClean="0"/>
              <a:t>месте.</a:t>
            </a:r>
          </a:p>
          <a:p>
            <a:pPr algn="just"/>
            <a:r>
              <a:rPr lang="ru-RU" sz="1500" dirty="0" smtClean="0"/>
              <a:t>5. </a:t>
            </a:r>
            <a:r>
              <a:rPr lang="ru-RU" sz="1500" dirty="0"/>
              <a:t>О</a:t>
            </a:r>
            <a:r>
              <a:rPr lang="ru-RU" sz="1500" dirty="0" smtClean="0"/>
              <a:t>беспечить </a:t>
            </a:r>
            <a:r>
              <a:rPr lang="ru-RU" sz="1500" dirty="0"/>
              <a:t>размещение людей наиболее безопасным из возможных способов, как можно дальше от входов, ближе к капитальным стенам, ниже уровня оконных проемов, под прикрытием </a:t>
            </a:r>
            <a:r>
              <a:rPr lang="ru-RU" sz="1500" dirty="0" smtClean="0"/>
              <a:t>мебели.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500" dirty="0" smtClean="0"/>
              <a:t>6. </a:t>
            </a:r>
            <a:r>
              <a:rPr lang="ru-RU" sz="1500" dirty="0"/>
              <a:t>П</a:t>
            </a:r>
            <a:r>
              <a:rPr lang="ru-RU" sz="1500" dirty="0" smtClean="0"/>
              <a:t>ринять </a:t>
            </a:r>
            <a:r>
              <a:rPr lang="ru-RU" sz="1500" dirty="0"/>
              <a:t>меры к переводу всех имеющихся в помещении средств связи и иных приборов (приспособлений), в том числе предназначенных для обеспечения учебного процесса в беззвучный режим либо их </a:t>
            </a:r>
            <a:r>
              <a:rPr lang="ru-RU" sz="1500" dirty="0" smtClean="0"/>
              <a:t>отключению.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500" dirty="0" smtClean="0"/>
              <a:t>7. </a:t>
            </a:r>
            <a:r>
              <a:rPr lang="ru-RU" sz="1500" dirty="0"/>
              <a:t>Н</a:t>
            </a:r>
            <a:r>
              <a:rPr lang="ru-RU" sz="1500" dirty="0" smtClean="0"/>
              <a:t>е </a:t>
            </a:r>
            <a:r>
              <a:rPr lang="ru-RU" sz="1500" dirty="0"/>
              <a:t>допускать общения обучающихся и персонала по любым средствам </a:t>
            </a:r>
            <a:r>
              <a:rPr lang="ru-RU" sz="1500" dirty="0" smtClean="0"/>
              <a:t>связи.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500" dirty="0" smtClean="0"/>
              <a:t>8. При возможности сообщить в 102 и/или </a:t>
            </a:r>
            <a:r>
              <a:rPr lang="ru-RU" sz="1500" dirty="0" smtClean="0"/>
              <a:t>руководству филиала Университета/ пост охраны о </a:t>
            </a:r>
            <a:r>
              <a:rPr lang="ru-RU" sz="1500" dirty="0"/>
              <a:t>захвате заложников </a:t>
            </a:r>
            <a:r>
              <a:rPr lang="ru-RU" sz="1500" dirty="0" smtClean="0"/>
              <a:t>любым </a:t>
            </a:r>
            <a:r>
              <a:rPr lang="ru-RU" sz="1500" dirty="0"/>
              <a:t>доступным </a:t>
            </a:r>
            <a:r>
              <a:rPr lang="ru-RU" sz="1500" dirty="0" smtClean="0"/>
              <a:t>способом. </a:t>
            </a:r>
            <a:endParaRPr lang="ru-RU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4111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422107"/>
            <a:ext cx="558245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7584" y="1827045"/>
            <a:ext cx="8069542" cy="470898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1. Не допускать паники.</a:t>
            </a:r>
          </a:p>
          <a:p>
            <a:r>
              <a:rPr lang="ru-RU" sz="1500" dirty="0" smtClean="0"/>
              <a:t>2. </a:t>
            </a:r>
            <a:r>
              <a:rPr lang="ru-RU" sz="1500" b="1" dirty="0" smtClean="0"/>
              <a:t>Не </a:t>
            </a:r>
            <a:r>
              <a:rPr lang="ru-RU" sz="1500" b="1" dirty="0"/>
              <a:t>пытаться договориться с преступником(</a:t>
            </a:r>
            <a:r>
              <a:rPr lang="ru-RU" sz="1500" b="1" dirty="0" err="1"/>
              <a:t>ами</a:t>
            </a:r>
            <a:r>
              <a:rPr lang="ru-RU" sz="1500" b="1" dirty="0"/>
              <a:t>).</a:t>
            </a:r>
            <a:r>
              <a:rPr lang="ru-RU" sz="1500" dirty="0"/>
              <a:t> Это бесполезно и опасно.</a:t>
            </a:r>
          </a:p>
          <a:p>
            <a:r>
              <a:rPr lang="ru-RU" sz="1500" dirty="0" smtClean="0"/>
              <a:t>3. Не </a:t>
            </a:r>
            <a:r>
              <a:rPr lang="ru-RU" sz="1500" dirty="0"/>
              <a:t>вызывать </a:t>
            </a:r>
            <a:r>
              <a:rPr lang="ru-RU" sz="1500" dirty="0" err="1"/>
              <a:t>ненавести</a:t>
            </a:r>
            <a:r>
              <a:rPr lang="ru-RU" sz="1500" dirty="0"/>
              <a:t> и пренебрежения к ним.</a:t>
            </a:r>
          </a:p>
          <a:p>
            <a:r>
              <a:rPr lang="ru-RU" sz="1500" dirty="0" smtClean="0"/>
              <a:t>4. </a:t>
            </a:r>
            <a:r>
              <a:rPr lang="ru-RU" sz="1500" smtClean="0"/>
              <a:t>Выполнять требования</a:t>
            </a:r>
            <a:r>
              <a:rPr lang="ru-RU" sz="1500" dirty="0"/>
              <a:t>, если это не связано с причинением ущерба жизни и здоровью людей.</a:t>
            </a:r>
          </a:p>
          <a:p>
            <a:r>
              <a:rPr lang="ru-RU" sz="1500" dirty="0" smtClean="0"/>
              <a:t>5. Не </a:t>
            </a:r>
            <a:r>
              <a:rPr lang="ru-RU" sz="1500" dirty="0"/>
              <a:t>противоречить преступникам, не рисковать жизнью окружающих и своей собственной.</a:t>
            </a:r>
          </a:p>
          <a:p>
            <a:pPr lvl="0"/>
            <a:r>
              <a:rPr lang="ru-RU" sz="1500" dirty="0" smtClean="0"/>
              <a:t>6. </a:t>
            </a:r>
            <a:r>
              <a:rPr lang="ru-RU" sz="1500" dirty="0"/>
              <a:t>Не допускать действий, которые могут спровоцировать нападающих к применению оружия и привести к человеческим жертвам. </a:t>
            </a:r>
          </a:p>
          <a:p>
            <a:pPr lvl="0"/>
            <a:r>
              <a:rPr lang="ru-RU" sz="1500" dirty="0" smtClean="0"/>
              <a:t>7. </a:t>
            </a:r>
            <a:r>
              <a:rPr lang="ru-RU" sz="1500" dirty="0"/>
              <a:t>Запомните как можно больше информации о террористах (количество, особенности внешности, акцента, тематика разговора, манера поведения.</a:t>
            </a:r>
          </a:p>
          <a:p>
            <a:pPr lvl="0"/>
            <a:r>
              <a:rPr lang="ru-RU" sz="1500" dirty="0" smtClean="0"/>
              <a:t>8.   Не </a:t>
            </a:r>
            <a:r>
              <a:rPr lang="ru-RU" sz="1500" dirty="0"/>
              <a:t>смотреть ему/им в </a:t>
            </a:r>
            <a:r>
              <a:rPr lang="ru-RU" sz="1500" dirty="0" smtClean="0"/>
              <a:t>глаза.</a:t>
            </a:r>
          </a:p>
          <a:p>
            <a:r>
              <a:rPr lang="ru-RU" sz="1500" dirty="0" smtClean="0"/>
              <a:t>9. Не </a:t>
            </a:r>
            <a:r>
              <a:rPr lang="ru-RU" sz="1500" dirty="0"/>
              <a:t>привлекать к себе внимание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10. </a:t>
            </a:r>
            <a:r>
              <a:rPr lang="ru-RU" sz="1500" dirty="0"/>
              <a:t>Не заговаривайте с ним(и).</a:t>
            </a:r>
          </a:p>
          <a:p>
            <a:pPr lvl="0"/>
            <a:r>
              <a:rPr lang="ru-RU" sz="1500" dirty="0" smtClean="0"/>
              <a:t>11. Если </a:t>
            </a:r>
            <a:r>
              <a:rPr lang="ru-RU" sz="1500" dirty="0"/>
              <a:t>вам нужно что то сделать – поднимите руку и только после сообщите о своей просьбе; не обращайтесь к нему(им) первыми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12. Не делать резких движений.</a:t>
            </a:r>
          </a:p>
          <a:p>
            <a:r>
              <a:rPr lang="ru-RU" sz="1500" dirty="0" smtClean="0"/>
              <a:t>13. Ожидать прибытия оперативных служб.</a:t>
            </a:r>
          </a:p>
          <a:p>
            <a:r>
              <a:rPr lang="ru-RU" sz="1500" dirty="0" smtClean="0"/>
              <a:t>14. Если есть лица, которым необходима медицинская помощь – спросив разрешение сказать об этом. </a:t>
            </a:r>
          </a:p>
          <a:p>
            <a:pPr algn="ctr"/>
            <a:r>
              <a:rPr lang="ru-RU" sz="1500" dirty="0" smtClean="0"/>
              <a:t>Разблокировать входы и покидать помещения только по команде руководства либо оперативных служб.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13493" y="900233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  <a:endParaRPr lang="ru-RU" sz="1400" b="1" cap="all" dirty="0"/>
          </a:p>
        </p:txBody>
      </p:sp>
      <p:sp>
        <p:nvSpPr>
          <p:cNvPr id="8" name="TextBox 7"/>
          <p:cNvSpPr txBox="1"/>
          <p:nvPr/>
        </p:nvSpPr>
        <p:spPr>
          <a:xfrm>
            <a:off x="2697469" y="1363639"/>
            <a:ext cx="446449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При нахождении рядом с преступниками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4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963584" y="103848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722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1760" y="1500123"/>
            <a:ext cx="50405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solidFill>
                  <a:srgbClr val="C00000"/>
                </a:solidFill>
              </a:rPr>
              <a:t>При действиях правоохранительных органов по нейтрализации преступников </a:t>
            </a:r>
            <a:r>
              <a:rPr lang="ru-RU" u="sng" dirty="0" smtClean="0">
                <a:solidFill>
                  <a:srgbClr val="C00000"/>
                </a:solidFill>
              </a:rPr>
              <a:t>рекомендуется: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3934" y="3182867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b="1" dirty="0" smtClean="0"/>
              <a:t> Лежать </a:t>
            </a:r>
            <a:r>
              <a:rPr lang="ru-RU" b="1" dirty="0"/>
              <a:t>на полу лицом вниз, голову закрыть руками и не двигаться</a:t>
            </a:r>
            <a:r>
              <a:rPr lang="ru-RU" dirty="0"/>
              <a:t>.</a:t>
            </a:r>
            <a:endParaRPr lang="ru-RU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963934" y="3689953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2. </a:t>
            </a:r>
            <a:r>
              <a:rPr lang="ru-RU" b="1" dirty="0" smtClean="0"/>
              <a:t>Не </a:t>
            </a:r>
            <a:r>
              <a:rPr lang="ru-RU" b="1" dirty="0"/>
              <a:t>брать в руки какие-либо предметы</a:t>
            </a:r>
            <a:r>
              <a:rPr lang="ru-RU" dirty="0"/>
              <a:t>, так как они могут быть восприняты как оружие.</a:t>
            </a:r>
            <a:endParaRPr lang="ru-RU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972247" y="4474038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3. </a:t>
            </a:r>
            <a:r>
              <a:rPr lang="ru-RU" b="1" dirty="0" smtClean="0"/>
              <a:t>Не </a:t>
            </a:r>
            <a:r>
              <a:rPr lang="ru-RU" b="1" dirty="0"/>
              <a:t>бежать навстречу сотрудникам спецслужб или от них</a:t>
            </a:r>
            <a:r>
              <a:rPr lang="ru-RU" dirty="0"/>
              <a:t>, так как они могут принять вас за преступника</a:t>
            </a:r>
            <a:r>
              <a:rPr lang="ru-RU" dirty="0" smtClean="0"/>
              <a:t>.</a:t>
            </a:r>
            <a:endParaRPr lang="ru-RU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972247" y="5258123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4. </a:t>
            </a:r>
            <a:r>
              <a:rPr lang="ru-RU" dirty="0"/>
              <a:t>При ранении постараться не двигаться с целью уменьшения потери </a:t>
            </a:r>
            <a:r>
              <a:rPr lang="ru-RU" dirty="0" smtClean="0"/>
              <a:t>крови.</a:t>
            </a:r>
            <a:endParaRPr lang="ru-RU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972247" y="5760164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5. </a:t>
            </a:r>
            <a:r>
              <a:rPr lang="ru-RU" dirty="0"/>
              <a:t>Если есть возможность, </a:t>
            </a:r>
            <a:r>
              <a:rPr lang="ru-RU" b="1" dirty="0"/>
              <a:t>держаться подальше от проемов дверей и окон</a:t>
            </a:r>
            <a:r>
              <a:rPr lang="ru-RU" dirty="0"/>
              <a:t>.</a:t>
            </a:r>
            <a:endParaRPr lang="ru-RU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975054" y="6262205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6. </a:t>
            </a:r>
            <a:r>
              <a:rPr lang="ru-RU" b="1" dirty="0"/>
              <a:t>Выполнять все требования </a:t>
            </a:r>
            <a:r>
              <a:rPr lang="ru-RU" dirty="0"/>
              <a:t>сотрудников </a:t>
            </a:r>
            <a:r>
              <a:rPr lang="ru-RU" dirty="0" smtClean="0"/>
              <a:t>спецслужб.</a:t>
            </a:r>
            <a:endParaRPr lang="ru-RU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963934" y="2304677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Сохранять </a:t>
            </a:r>
            <a:r>
              <a:rPr lang="ru-RU" dirty="0"/>
              <a:t>умственную и физическую активность. Помните, правоохранительные органы делают все, чтобы вас </a:t>
            </a:r>
            <a:r>
              <a:rPr lang="ru-RU" dirty="0" smtClean="0"/>
              <a:t>освободить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673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87</cp:revision>
  <cp:lastPrinted>2019-01-12T21:32:01Z</cp:lastPrinted>
  <dcterms:modified xsi:type="dcterms:W3CDTF">2023-05-18T12:31:09Z</dcterms:modified>
</cp:coreProperties>
</file>