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5" r:id="rId5"/>
    <p:sldId id="263" r:id="rId6"/>
    <p:sldId id="264" r:id="rId7"/>
    <p:sldId id="262" r:id="rId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19684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761333" y="3356992"/>
            <a:ext cx="8203155" cy="21585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ВЗРЫВНОЕ УСТРОЙСТВО ОБНАРУЖЕНО В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smtClean="0">
                <a:solidFill>
                  <a:srgbClr val="A50021"/>
                </a:solidFill>
                <a:latin typeface="Franklin Gothic Demi" pitchFamily="34" charset="0"/>
              </a:rPr>
              <a:t>ЗДАНИИ/КОРПУСЕ/ОБЩЕЖИТИИ</a:t>
            </a:r>
            <a:r>
              <a:rPr lang="ru-RU" altLang="ru-RU" sz="4300" b="1" cap="all" smtClean="0">
                <a:solidFill>
                  <a:srgbClr val="A50021"/>
                </a:solidFill>
                <a:latin typeface="Franklin Gothic Demi" pitchFamily="34" charset="0"/>
              </a:rPr>
              <a:t>  </a:t>
            </a:r>
            <a:endParaRPr lang="ru-RU" altLang="ru-RU" sz="43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ПЕРСОНАЛА УНИВЕРСИТЕТА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В ЗДАНИИ/КОРПУСЕ/ОБЩЕЖИТИИ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72488" y="1916832"/>
            <a:ext cx="8275163" cy="475437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dirty="0" smtClean="0"/>
              <a:t>При </a:t>
            </a:r>
            <a:r>
              <a:rPr lang="ru-RU" dirty="0"/>
              <a:t>нахождении рядом с обнаруженным предметом, похожим на взрывное устройство громко обратиться к окружающим «ЧЬЯ СУМКА (ПАКЕТ, КОРОБКА</a:t>
            </a:r>
            <a:r>
              <a:rPr lang="ru-RU" dirty="0" smtClean="0"/>
              <a:t>)?».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dirty="0" smtClean="0"/>
              <a:t>Если </a:t>
            </a:r>
            <a:r>
              <a:rPr lang="ru-RU" dirty="0"/>
              <a:t>ответа не последовало, сфотографировать, отвести окружающих на безопасное </a:t>
            </a:r>
            <a:r>
              <a:rPr lang="ru-RU" dirty="0" smtClean="0"/>
              <a:t>расстояние.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dirty="0" smtClean="0"/>
              <a:t>Сообщить </a:t>
            </a:r>
            <a:r>
              <a:rPr lang="ru-RU" dirty="0"/>
              <a:t>о </a:t>
            </a:r>
            <a:r>
              <a:rPr lang="ru-RU" dirty="0" smtClean="0"/>
              <a:t>находке </a:t>
            </a:r>
            <a:r>
              <a:rPr lang="ru-RU" dirty="0"/>
              <a:t>на пост </a:t>
            </a:r>
            <a:r>
              <a:rPr lang="ru-RU" dirty="0" smtClean="0"/>
              <a:t>охраны и передать </a:t>
            </a:r>
            <a:r>
              <a:rPr lang="ru-RU" dirty="0"/>
              <a:t>фото подозрительного </a:t>
            </a:r>
            <a:r>
              <a:rPr lang="ru-RU" dirty="0" smtClean="0"/>
              <a:t>предмета.</a:t>
            </a:r>
            <a:endParaRPr lang="ru-RU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dirty="0" smtClean="0"/>
              <a:t>Сообщить </a:t>
            </a:r>
            <a:r>
              <a:rPr lang="ru-RU" dirty="0"/>
              <a:t>о случившимся </a:t>
            </a:r>
            <a:r>
              <a:rPr lang="ru-RU" dirty="0" smtClean="0"/>
              <a:t>руководителю филиала Университета </a:t>
            </a:r>
            <a:r>
              <a:rPr lang="ru-RU" dirty="0"/>
              <a:t>любым доступным </a:t>
            </a:r>
            <a:r>
              <a:rPr lang="ru-RU" dirty="0" smtClean="0"/>
              <a:t>способом.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dirty="0"/>
              <a:t>П</a:t>
            </a:r>
            <a:r>
              <a:rPr lang="ru-RU" dirty="0" smtClean="0"/>
              <a:t>о </a:t>
            </a:r>
            <a:r>
              <a:rPr lang="ru-RU" dirty="0"/>
              <a:t>возможности оградить найденный предмет, что не допустить к нему посторонних </a:t>
            </a:r>
            <a:r>
              <a:rPr lang="ru-RU" dirty="0" smtClean="0"/>
              <a:t>лиц.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dirty="0" smtClean="0"/>
              <a:t>Отойти на безопасное расстояние </a:t>
            </a:r>
            <a:r>
              <a:rPr lang="ru-RU" dirty="0"/>
              <a:t>от взрывного устройства до прибытия </a:t>
            </a:r>
            <a:r>
              <a:rPr lang="ru-RU" dirty="0" smtClean="0"/>
              <a:t>руководителя филиала Университета/ </a:t>
            </a:r>
            <a:r>
              <a:rPr lang="ru-RU" dirty="0" smtClean="0"/>
              <a:t>сотрудника </a:t>
            </a:r>
            <a:r>
              <a:rPr lang="ru-RU" dirty="0" smtClean="0"/>
              <a:t>охраны/и </a:t>
            </a:r>
            <a:r>
              <a:rPr lang="ru-RU" dirty="0"/>
              <a:t>далее действовать в соответствии с его </a:t>
            </a:r>
            <a:r>
              <a:rPr lang="ru-RU" dirty="0" smtClean="0"/>
              <a:t>указаниями.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93846" y="141277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67950" y="1870058"/>
            <a:ext cx="8069542" cy="452431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7. При </a:t>
            </a:r>
            <a:r>
              <a:rPr lang="ru-RU" dirty="0"/>
              <a:t>объявлении эвакуации приступить к эвакуации, уводя за собой обучающихся, находящихся поблизости и далее действовать в соответствии с планом эвакуации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8. Не </a:t>
            </a:r>
            <a:r>
              <a:rPr lang="ru-RU" dirty="0"/>
              <a:t>допуская паники обеспечить отключение всех имеющихся в помещении средств связи и иных приборов (приспособлений), в том числе предназначенных для обеспечения учебного </a:t>
            </a:r>
            <a:r>
              <a:rPr lang="ru-RU" dirty="0" smtClean="0"/>
              <a:t>процесса.</a:t>
            </a:r>
          </a:p>
          <a:p>
            <a:r>
              <a:rPr lang="ru-RU" dirty="0" smtClean="0"/>
              <a:t>9. </a:t>
            </a:r>
            <a:r>
              <a:rPr lang="ru-RU" dirty="0"/>
              <a:t>П</a:t>
            </a:r>
            <a:r>
              <a:rPr lang="ru-RU" dirty="0" smtClean="0"/>
              <a:t>о </a:t>
            </a:r>
            <a:r>
              <a:rPr lang="ru-RU" dirty="0"/>
              <a:t>возможности отключить на объекте электричество и газоснабжение, предварительно убедившись в отсутствии людей в лифтах и других помещениях, выход из которых может быть </a:t>
            </a:r>
            <a:r>
              <a:rPr lang="ru-RU" dirty="0" smtClean="0"/>
              <a:t>заблокирован.</a:t>
            </a:r>
          </a:p>
          <a:p>
            <a:r>
              <a:rPr lang="ru-RU" dirty="0" smtClean="0"/>
              <a:t>10. </a:t>
            </a:r>
            <a:r>
              <a:rPr lang="ru-RU" dirty="0"/>
              <a:t>П</a:t>
            </a:r>
            <a:r>
              <a:rPr lang="ru-RU" dirty="0" smtClean="0"/>
              <a:t>о </a:t>
            </a:r>
            <a:r>
              <a:rPr lang="ru-RU" dirty="0"/>
              <a:t>возможности открыть все окна и двери для рассредоточения ударной </a:t>
            </a:r>
            <a:r>
              <a:rPr lang="ru-RU" dirty="0" smtClean="0"/>
              <a:t>волны.</a:t>
            </a:r>
          </a:p>
          <a:p>
            <a:r>
              <a:rPr lang="ru-RU" dirty="0" smtClean="0"/>
              <a:t>11. </a:t>
            </a:r>
            <a:r>
              <a:rPr lang="ru-RU" dirty="0"/>
              <a:t>О</a:t>
            </a:r>
            <a:r>
              <a:rPr lang="ru-RU" dirty="0" smtClean="0"/>
              <a:t>беспечить </a:t>
            </a:r>
            <a:r>
              <a:rPr lang="ru-RU" dirty="0"/>
              <a:t>проведение эвакуации обучающихся, при возможности с личными (ценными) вещами, теплой одеждой к месту сбора в соответствии с планом </a:t>
            </a:r>
            <a:r>
              <a:rPr lang="ru-RU" dirty="0" smtClean="0"/>
              <a:t>эвакуации. В </a:t>
            </a:r>
            <a:r>
              <a:rPr lang="ru-RU" dirty="0"/>
              <a:t>зимний период принять все возможные меры информирование родителей (законных представителей) о временном прекращении учебного </a:t>
            </a:r>
            <a:r>
              <a:rPr lang="ru-RU" dirty="0" smtClean="0"/>
              <a:t>процесса.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43913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В ЗДАНИИ/КОРПУСЕ/ОБЩЕЖИТИИ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10209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2204864"/>
            <a:ext cx="8069542" cy="39703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12. Обеспечить </a:t>
            </a:r>
            <a:r>
              <a:rPr lang="ru-RU" dirty="0"/>
              <a:t>по указанию </a:t>
            </a:r>
            <a:r>
              <a:rPr lang="ru-RU" dirty="0" smtClean="0"/>
              <a:t>руководителя филиала Университета </a:t>
            </a:r>
            <a:r>
              <a:rPr lang="ru-RU" dirty="0"/>
              <a:t>или назначенных им лиц передачу обучающихся родителям (законным </a:t>
            </a:r>
            <a:r>
              <a:rPr lang="ru-RU" dirty="0" smtClean="0"/>
              <a:t>представителям).</a:t>
            </a:r>
          </a:p>
          <a:p>
            <a:r>
              <a:rPr lang="ru-RU" dirty="0" smtClean="0"/>
              <a:t>13. По </a:t>
            </a:r>
            <a:r>
              <a:rPr lang="ru-RU" dirty="0"/>
              <a:t>указанию </a:t>
            </a:r>
            <a:r>
              <a:rPr lang="ru-RU" dirty="0" smtClean="0"/>
              <a:t>руководителя филиала Университета </a:t>
            </a:r>
            <a:r>
              <a:rPr lang="ru-RU" dirty="0"/>
              <a:t>осуществить проверку помещений на предмет эвакуации людей и о результатах сообщить руководителю или назначенному им </a:t>
            </a:r>
            <a:r>
              <a:rPr lang="ru-RU" dirty="0" smtClean="0"/>
              <a:t>лицу.</a:t>
            </a:r>
            <a:endParaRPr lang="ru-RU" dirty="0"/>
          </a:p>
          <a:p>
            <a:r>
              <a:rPr lang="ru-RU" dirty="0" smtClean="0"/>
              <a:t>14. Убедившись </a:t>
            </a:r>
            <a:r>
              <a:rPr lang="ru-RU" dirty="0"/>
              <a:t>в полной эвакуации из помещения с внешней стороны дверей поставить отметку «ЭВАКУИРОВАНО» любым доступным </a:t>
            </a:r>
            <a:r>
              <a:rPr lang="ru-RU" dirty="0" smtClean="0"/>
              <a:t>способом.</a:t>
            </a:r>
          </a:p>
          <a:p>
            <a:r>
              <a:rPr lang="ru-RU" dirty="0" smtClean="0"/>
              <a:t>15. Обеспечить </a:t>
            </a:r>
            <a:r>
              <a:rPr lang="ru-RU" dirty="0"/>
              <a:t>по указанию </a:t>
            </a:r>
            <a:r>
              <a:rPr lang="ru-RU" dirty="0" smtClean="0"/>
              <a:t>руководителя филиала Университета </a:t>
            </a:r>
            <a:r>
              <a:rPr lang="ru-RU" dirty="0"/>
              <a:t>или назначенных им лиц передачу обучающихся родителям (законным представителям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16. После </a:t>
            </a:r>
            <a:r>
              <a:rPr lang="ru-RU" dirty="0"/>
              <a:t>завершения работы оперативных служб и по распоряжению </a:t>
            </a:r>
            <a:r>
              <a:rPr lang="ru-RU" dirty="0" smtClean="0"/>
              <a:t>руководителя филиала Университета обеспечить </a:t>
            </a:r>
            <a:r>
              <a:rPr lang="ru-RU" dirty="0"/>
              <a:t>проведение мероприятий по ликвидации последствий </a:t>
            </a:r>
            <a:r>
              <a:rPr lang="ru-RU" dirty="0" smtClean="0"/>
              <a:t>происшествия.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3888" y="143913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В ЗДАНИИ/КОРПУСЕ/ОБЩЕЖИТИИ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44644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2852936"/>
            <a:ext cx="8069542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 </a:t>
            </a:r>
            <a:r>
              <a:rPr lang="ru-RU" b="1" dirty="0"/>
              <a:t>обнаружении подозрительного предмета </a:t>
            </a:r>
            <a:r>
              <a:rPr lang="ru-RU" b="1" u="sng" dirty="0"/>
              <a:t>запрещается:</a:t>
            </a:r>
            <a:endParaRPr lang="ru-RU" u="sng" dirty="0"/>
          </a:p>
          <a:p>
            <a:pPr lvl="0"/>
            <a:r>
              <a:rPr lang="ru-RU" dirty="0" smtClean="0"/>
              <a:t>1. Трогать</a:t>
            </a:r>
            <a:r>
              <a:rPr lang="ru-RU" dirty="0"/>
              <a:t>, вскрывать, передвигать или предпринимать какие-либо иные действия с обнаруженным предметом.</a:t>
            </a:r>
          </a:p>
          <a:p>
            <a:pPr lvl="0"/>
            <a:r>
              <a:rPr lang="ru-RU" dirty="0" smtClean="0"/>
              <a:t>2. Использовать </a:t>
            </a:r>
            <a:r>
              <a:rPr lang="ru-RU" dirty="0"/>
              <a:t>мобильные телефоны и другие средства радиосвязи вблизи такого предмета.</a:t>
            </a:r>
          </a:p>
          <a:p>
            <a:pPr lvl="0"/>
            <a:r>
              <a:rPr lang="ru-RU" dirty="0" smtClean="0"/>
              <a:t>3. Подпускать </a:t>
            </a:r>
            <a:r>
              <a:rPr lang="ru-RU" dirty="0"/>
              <a:t>посторонних лиц к данному предмету, вещам.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Необходимо помнить</a:t>
            </a:r>
            <a:r>
              <a:rPr lang="ru-RU" dirty="0"/>
              <a:t>, что внешний вид предмета может скрывать его настоящее назначение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19888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В ЗДАНИИ/КОРПУСЕ/ОБЩЕЖИТИИ </a:t>
            </a:r>
          </a:p>
        </p:txBody>
      </p:sp>
    </p:spTree>
    <p:extLst>
      <p:ext uri="{BB962C8B-B14F-4D97-AF65-F5344CB8AC3E}">
        <p14:creationId xmlns:p14="http://schemas.microsoft.com/office/powerpoint/2010/main" val="240310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67950" y="1870058"/>
            <a:ext cx="8069542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Необходимо </a:t>
            </a:r>
            <a:r>
              <a:rPr lang="ru-RU" b="1" dirty="0"/>
              <a:t>помнить</a:t>
            </a:r>
            <a:r>
              <a:rPr lang="ru-RU" dirty="0"/>
              <a:t>, что внешний вид предмета может скрывать его настоящее назначение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наличие взрывного устройства, других опасных предметов могут указывать следующие признаки: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43913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В ЗДАНИИ/КОРПУСЕ/ОБЩЕЖИТИИ </a:t>
            </a:r>
            <a:endParaRPr lang="ru-RU" sz="1400" b="1" cap="all" dirty="0"/>
          </a:p>
        </p:txBody>
      </p:sp>
      <p:sp>
        <p:nvSpPr>
          <p:cNvPr id="3" name="TextBox 2"/>
          <p:cNvSpPr txBox="1"/>
          <p:nvPr/>
        </p:nvSpPr>
        <p:spPr>
          <a:xfrm>
            <a:off x="894946" y="3933056"/>
            <a:ext cx="8136904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Присутствие </a:t>
            </a:r>
            <a:r>
              <a:rPr lang="ru-RU" dirty="0"/>
              <a:t>проводов, небольших антенн, изоленты, шпагата, веревки, скотча в пакете, либо торчащие из </a:t>
            </a:r>
            <a:r>
              <a:rPr lang="ru-RU" dirty="0" smtClean="0"/>
              <a:t>пакета.</a:t>
            </a:r>
          </a:p>
          <a:p>
            <a:pPr lvl="0"/>
            <a:r>
              <a:rPr lang="ru-RU" dirty="0" smtClean="0"/>
              <a:t>2. Шум </a:t>
            </a:r>
            <a:r>
              <a:rPr lang="ru-RU" dirty="0"/>
              <a:t>из обнаруженных подозрительных предметов (пакетов, сумок и др.). Это может быть тиканье часов, щелчки и т.п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3. Наличие </a:t>
            </a:r>
            <a:r>
              <a:rPr lang="ru-RU" dirty="0"/>
              <a:t>элементов питания (батареек), сотового </a:t>
            </a:r>
            <a:r>
              <a:rPr lang="ru-RU" dirty="0" smtClean="0"/>
              <a:t>телефона.</a:t>
            </a:r>
          </a:p>
          <a:p>
            <a:pPr lvl="0"/>
            <a:r>
              <a:rPr lang="ru-RU" dirty="0" smtClean="0"/>
              <a:t>4. Растяжки </a:t>
            </a:r>
            <a:r>
              <a:rPr lang="ru-RU" dirty="0"/>
              <a:t>из проволоки, веревок, шпагата, </a:t>
            </a:r>
            <a:r>
              <a:rPr lang="ru-RU" dirty="0" smtClean="0"/>
              <a:t>лески.</a:t>
            </a:r>
          </a:p>
          <a:p>
            <a:pPr lvl="0"/>
            <a:r>
              <a:rPr lang="ru-RU" dirty="0" smtClean="0"/>
              <a:t>5. Необычное </a:t>
            </a:r>
            <a:r>
              <a:rPr lang="ru-RU" dirty="0"/>
              <a:t>размещение предмета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6. Наличие </a:t>
            </a:r>
            <a:r>
              <a:rPr lang="ru-RU" dirty="0"/>
              <a:t>предмета, несвойственного для данной местности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7. Специфический </a:t>
            </a:r>
            <a:r>
              <a:rPr lang="ru-RU" dirty="0"/>
              <a:t>запах, несвойственный данной местности.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4946" y="3244334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ПРИЗНАКИ ВЗРЫВНОГО УСТРОЙСТВА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43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3140968"/>
            <a:ext cx="8069542" cy="31393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Граната </a:t>
            </a:r>
            <a:r>
              <a:rPr lang="ru-RU" dirty="0"/>
              <a:t>РГД-5 </a:t>
            </a:r>
            <a:r>
              <a:rPr lang="ru-RU" b="1" dirty="0"/>
              <a:t>– </a:t>
            </a:r>
            <a:r>
              <a:rPr lang="ru-RU" b="1" u="sng" dirty="0"/>
              <a:t>50 метров</a:t>
            </a:r>
            <a:r>
              <a:rPr lang="ru-RU" u="sng" dirty="0"/>
              <a:t> </a:t>
            </a:r>
          </a:p>
          <a:p>
            <a:pPr lvl="0"/>
            <a:r>
              <a:rPr lang="ru-RU" dirty="0" smtClean="0"/>
              <a:t>2. Граната </a:t>
            </a:r>
            <a:r>
              <a:rPr lang="ru-RU" dirty="0"/>
              <a:t>Ф-1 –</a:t>
            </a:r>
            <a:r>
              <a:rPr lang="ru-RU" b="1" dirty="0"/>
              <a:t> </a:t>
            </a:r>
            <a:r>
              <a:rPr lang="ru-RU" b="1" u="sng" dirty="0"/>
              <a:t>200 метров</a:t>
            </a:r>
            <a:endParaRPr lang="ru-RU" u="sng" dirty="0"/>
          </a:p>
          <a:p>
            <a:pPr lvl="0"/>
            <a:r>
              <a:rPr lang="ru-RU" dirty="0" smtClean="0"/>
              <a:t>3. Тротиловая </a:t>
            </a:r>
            <a:r>
              <a:rPr lang="ru-RU" dirty="0"/>
              <a:t>шашка массой 200 граммов – </a:t>
            </a:r>
            <a:r>
              <a:rPr lang="ru-RU" b="1" u="sng" dirty="0"/>
              <a:t>45 метров</a:t>
            </a:r>
            <a:endParaRPr lang="ru-RU" u="sng" dirty="0"/>
          </a:p>
          <a:p>
            <a:pPr lvl="0"/>
            <a:r>
              <a:rPr lang="ru-RU" dirty="0" smtClean="0"/>
              <a:t>4. Тротиловая </a:t>
            </a:r>
            <a:r>
              <a:rPr lang="ru-RU" dirty="0"/>
              <a:t>шашка массой 400 граммов – </a:t>
            </a:r>
            <a:r>
              <a:rPr lang="ru-RU" b="1" u="sng" dirty="0"/>
              <a:t>55 метров</a:t>
            </a:r>
            <a:endParaRPr lang="ru-RU" u="sng" dirty="0"/>
          </a:p>
          <a:p>
            <a:pPr lvl="0"/>
            <a:r>
              <a:rPr lang="ru-RU" dirty="0" smtClean="0"/>
              <a:t>5. Пивная </a:t>
            </a:r>
            <a:r>
              <a:rPr lang="ru-RU" dirty="0"/>
              <a:t>банка 0,33 литра – </a:t>
            </a:r>
            <a:r>
              <a:rPr lang="ru-RU" b="1" u="sng" dirty="0"/>
              <a:t>60 метров</a:t>
            </a:r>
            <a:endParaRPr lang="ru-RU" u="sng" dirty="0"/>
          </a:p>
          <a:p>
            <a:pPr lvl="0"/>
            <a:r>
              <a:rPr lang="ru-RU" dirty="0" smtClean="0"/>
              <a:t>6. Чемодан </a:t>
            </a:r>
            <a:r>
              <a:rPr lang="ru-RU" dirty="0"/>
              <a:t>(кейс) – </a:t>
            </a:r>
            <a:r>
              <a:rPr lang="ru-RU" b="1" u="sng" dirty="0"/>
              <a:t>230 метров</a:t>
            </a:r>
            <a:endParaRPr lang="ru-RU" u="sng" dirty="0"/>
          </a:p>
          <a:p>
            <a:pPr lvl="0"/>
            <a:r>
              <a:rPr lang="ru-RU" dirty="0" smtClean="0"/>
              <a:t>7. Дорожный </a:t>
            </a:r>
            <a:r>
              <a:rPr lang="ru-RU" dirty="0"/>
              <a:t>чемодан – </a:t>
            </a:r>
            <a:r>
              <a:rPr lang="ru-RU" b="1" u="sng" dirty="0"/>
              <a:t>350 метров</a:t>
            </a:r>
            <a:endParaRPr lang="ru-RU" u="sng" dirty="0"/>
          </a:p>
          <a:p>
            <a:pPr lvl="0"/>
            <a:r>
              <a:rPr lang="ru-RU" dirty="0" smtClean="0"/>
              <a:t>8. Автомобиль </a:t>
            </a:r>
            <a:r>
              <a:rPr lang="ru-RU" dirty="0"/>
              <a:t>типа «Жигули» – </a:t>
            </a:r>
            <a:r>
              <a:rPr lang="ru-RU" b="1" u="sng" dirty="0"/>
              <a:t>460 метров</a:t>
            </a:r>
            <a:endParaRPr lang="ru-RU" u="sng" dirty="0"/>
          </a:p>
          <a:p>
            <a:pPr lvl="0"/>
            <a:r>
              <a:rPr lang="ru-RU" dirty="0" smtClean="0"/>
              <a:t>9. Автомобиль </a:t>
            </a:r>
            <a:r>
              <a:rPr lang="ru-RU" dirty="0"/>
              <a:t>типа «Волга» – </a:t>
            </a:r>
            <a:r>
              <a:rPr lang="ru-RU" b="1" u="sng" dirty="0"/>
              <a:t>580 метров</a:t>
            </a:r>
            <a:endParaRPr lang="ru-RU" u="sng" dirty="0"/>
          </a:p>
          <a:p>
            <a:pPr lvl="0"/>
            <a:r>
              <a:rPr lang="ru-RU" dirty="0" smtClean="0"/>
              <a:t>10. Микроавтобус </a:t>
            </a:r>
            <a:r>
              <a:rPr lang="ru-RU" dirty="0"/>
              <a:t>– </a:t>
            </a:r>
            <a:r>
              <a:rPr lang="ru-RU" b="1" u="sng" dirty="0"/>
              <a:t>920 метров</a:t>
            </a:r>
            <a:endParaRPr lang="ru-RU" u="sng" dirty="0"/>
          </a:p>
          <a:p>
            <a:pPr lvl="0"/>
            <a:r>
              <a:rPr lang="ru-RU" dirty="0" smtClean="0"/>
              <a:t>11. Грузовая </a:t>
            </a:r>
            <a:r>
              <a:rPr lang="ru-RU" dirty="0"/>
              <a:t>автомашина (фургон) – </a:t>
            </a:r>
            <a:r>
              <a:rPr lang="ru-RU" b="1" u="sng" dirty="0"/>
              <a:t>1240 </a:t>
            </a:r>
            <a:r>
              <a:rPr lang="ru-RU" b="1" u="sng" dirty="0" smtClean="0"/>
              <a:t>метров</a:t>
            </a:r>
            <a:endParaRPr lang="ru-RU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498240" y="1772816"/>
            <a:ext cx="5674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РЕКОМЕНДУЕМЫЕ </a:t>
            </a:r>
            <a:r>
              <a:rPr lang="ru-RU" b="1" u="sng" dirty="0">
                <a:solidFill>
                  <a:srgbClr val="C00000"/>
                </a:solidFill>
              </a:rPr>
              <a:t>РАССТОЯНИЯ</a:t>
            </a:r>
            <a:endParaRPr lang="ru-RU" u="sng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ДЛЯ ЭВАКУАЦИИ И ОЦЕПЛЕНИЯ ПРИ ОБНАРУЖЕНИИ ВЗРЫВНОГО УСТРОЙСТВА</a:t>
            </a:r>
            <a:endParaRPr lang="ru-RU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ИЛИ ПОХОЖЕГО НА НЕГО </a:t>
            </a:r>
            <a:r>
              <a:rPr lang="ru-RU" b="1" dirty="0" smtClean="0">
                <a:solidFill>
                  <a:srgbClr val="C00000"/>
                </a:solidFill>
              </a:rPr>
              <a:t>ПРЕДМЕТА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В ЗДАНИИ/КОРПУСЕ/ОБЩЕЖИТИИ </a:t>
            </a:r>
          </a:p>
          <a:p>
            <a:pPr algn="ctr"/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685</Words>
  <Application>Microsoft Office PowerPoint</Application>
  <PresentationFormat>Экран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80</cp:revision>
  <cp:lastPrinted>2019-01-12T21:32:01Z</cp:lastPrinted>
  <dcterms:modified xsi:type="dcterms:W3CDTF">2023-05-18T12:21:20Z</dcterms:modified>
</cp:coreProperties>
</file>