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2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125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043608" y="3789040"/>
            <a:ext cx="784887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СТРЕЛОК 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НА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 ТЕРРИТОРИИ </a:t>
            </a:r>
            <a:endParaRPr lang="ru-RU" altLang="ru-RU" sz="39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49585" y="2204864"/>
            <a:ext cx="7848872" cy="1400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ru-RU" altLang="ru-RU" sz="19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 </a:t>
            </a:r>
            <a:r>
              <a:rPr lang="ru-RU" altLang="ru-RU" sz="1900" b="1" cap="all" dirty="0">
                <a:solidFill>
                  <a:srgbClr val="800000"/>
                </a:solidFill>
                <a:latin typeface="Franklin Gothic Demi" pitchFamily="34" charset="0"/>
              </a:rPr>
              <a:t>директора филиала университета, заместителей директора филиала университета, деканов факультетов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800000"/>
                </a:solidFill>
              </a:rPr>
              <a:t>СТРЕЛОК НА ТЕРРИТОРИИ</a:t>
            </a:r>
            <a:endParaRPr lang="ru-RU" sz="11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1772816"/>
            <a:ext cx="8069542" cy="48167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sz="1700" dirty="0" smtClean="0"/>
              <a:t>Незамедлительно </a:t>
            </a:r>
            <a:r>
              <a:rPr lang="ru-RU" sz="1700" dirty="0"/>
              <a:t>информировать о происшествии:</a:t>
            </a:r>
          </a:p>
          <a:p>
            <a:r>
              <a:rPr lang="ru-RU" sz="1700" dirty="0" smtClean="0"/>
              <a:t>   1.1. Оперативные </a:t>
            </a:r>
            <a:r>
              <a:rPr lang="ru-RU" sz="1700" dirty="0"/>
              <a:t>службы.</a:t>
            </a:r>
          </a:p>
          <a:p>
            <a:r>
              <a:rPr lang="ru-RU" sz="1700" dirty="0" smtClean="0"/>
              <a:t>   1.2. Подчиненных </a:t>
            </a:r>
            <a:r>
              <a:rPr lang="ru-RU" sz="1700" dirty="0"/>
              <a:t>сотрудников.</a:t>
            </a:r>
          </a:p>
          <a:p>
            <a:r>
              <a:rPr lang="ru-RU" sz="1700" dirty="0" smtClean="0"/>
              <a:t>   1.3</a:t>
            </a:r>
            <a:r>
              <a:rPr lang="ru-RU" sz="1700" dirty="0" smtClean="0"/>
              <a:t>. Сотрудников охраны.</a:t>
            </a:r>
            <a:endParaRPr lang="ru-RU" sz="1700" dirty="0"/>
          </a:p>
          <a:p>
            <a:r>
              <a:rPr lang="ru-RU" sz="1700" dirty="0" smtClean="0"/>
              <a:t>   1.4. Правообладателя </a:t>
            </a:r>
            <a:r>
              <a:rPr lang="ru-RU" sz="1700" dirty="0"/>
              <a:t>объекта, вышестоящий </a:t>
            </a:r>
            <a:r>
              <a:rPr lang="ru-RU" sz="1700" dirty="0" smtClean="0"/>
              <a:t>орган.</a:t>
            </a:r>
            <a:endParaRPr lang="ru-RU" sz="1700" dirty="0"/>
          </a:p>
          <a:p>
            <a:r>
              <a:rPr lang="ru-RU" sz="1700" dirty="0" smtClean="0"/>
              <a:t>   1.5. </a:t>
            </a:r>
            <a:r>
              <a:rPr lang="ru-RU" sz="1700" dirty="0" smtClean="0"/>
              <a:t>Руководителя филиала Университета, </a:t>
            </a:r>
            <a:r>
              <a:rPr lang="ru-RU" sz="1700" dirty="0"/>
              <a:t>в случае его отсутствия на рабочем месте</a:t>
            </a:r>
            <a:r>
              <a:rPr lang="ru-RU" sz="1700" dirty="0" smtClean="0"/>
              <a:t>.</a:t>
            </a:r>
          </a:p>
          <a:p>
            <a:pPr lvl="0"/>
            <a:r>
              <a:rPr lang="ru-RU" sz="1700" dirty="0" smtClean="0"/>
              <a:t>2. </a:t>
            </a:r>
            <a:r>
              <a:rPr lang="ru-RU" sz="1700" dirty="0"/>
              <a:t>Принять все меры к незамедлительной передаче по системе оповещения сообщения (громкая связь), в случае несрабатывания (отказа, уничтожения) системы оповещения - любым доступным способом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3. </a:t>
            </a:r>
            <a:r>
              <a:rPr lang="ru-RU" sz="1700" dirty="0"/>
              <a:t>Обеспечить усиление охраны и контроля пропускного и </a:t>
            </a:r>
            <a:r>
              <a:rPr lang="ru-RU" sz="1700" dirty="0" err="1"/>
              <a:t>внутриобъектового</a:t>
            </a:r>
            <a:r>
              <a:rPr lang="ru-RU" sz="1700" dirty="0"/>
              <a:t> режимов, а также прекращение доступа людей и транспортных средств на объект (кроме оперативных служб).</a:t>
            </a:r>
          </a:p>
          <a:p>
            <a:r>
              <a:rPr lang="ru-RU" sz="1700" dirty="0" smtClean="0"/>
              <a:t>4. </a:t>
            </a:r>
            <a:r>
              <a:rPr lang="ru-RU" sz="1700" dirty="0"/>
              <a:t>Принять меры к размещению работников и обучающихся в помещениях здания с последующим прекращением их перемещения внутри объекта.</a:t>
            </a:r>
          </a:p>
          <a:p>
            <a:r>
              <a:rPr lang="ru-RU" sz="1700" dirty="0" smtClean="0"/>
              <a:t>5. При </a:t>
            </a:r>
            <a:r>
              <a:rPr lang="ru-RU" sz="1700" dirty="0"/>
              <a:t>возможности принять меры к воспрепятствованию дальнейшего продвижения нарушителя и проникновения его в здания (удаленное блокирование входов в здания или изоляцию в определенной части территории</a:t>
            </a:r>
            <a:r>
              <a:rPr lang="ru-RU" sz="1700" dirty="0" smtClean="0"/>
              <a:t>).</a:t>
            </a:r>
            <a:endParaRPr lang="ru-RU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893847" y="13674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04664"/>
            <a:ext cx="5582451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800000"/>
                </a:solidFill>
              </a:rPr>
              <a:t>СТРЕЛОК НА ТЕРРИТОРИИ</a:t>
            </a:r>
            <a:endParaRPr lang="ru-RU" sz="1100" b="1" cap="all" dirty="0"/>
          </a:p>
          <a:p>
            <a:pPr algn="ctr"/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2492896"/>
            <a:ext cx="8069542" cy="36779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6. </a:t>
            </a:r>
            <a:r>
              <a:rPr lang="ru-RU" dirty="0"/>
              <a:t>Находиться на постоянной связи с оперативными службами.</a:t>
            </a:r>
          </a:p>
          <a:p>
            <a:pPr lvl="0"/>
            <a:r>
              <a:rPr lang="ru-RU" dirty="0" smtClean="0"/>
              <a:t>7. </a:t>
            </a:r>
            <a:r>
              <a:rPr lang="ru-RU" dirty="0"/>
              <a:t>При возможности отслеживать ситуацию на территории и направление движения нарушителя.</a:t>
            </a:r>
          </a:p>
          <a:p>
            <a:r>
              <a:rPr lang="ru-RU" dirty="0" smtClean="0"/>
              <a:t>8.</a:t>
            </a:r>
            <a:r>
              <a:rPr lang="ru-RU" dirty="0"/>
              <a:t> Обеспечить беспрепятственный доступ к месту происшествия оперативных служб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9. </a:t>
            </a:r>
            <a:r>
              <a:rPr lang="ru-RU" dirty="0"/>
              <a:t>После нейтрализации нарушителя обеспечить информирование родителей (законных представителей) обучающихся о временном прекращении учебного процесса.</a:t>
            </a:r>
          </a:p>
          <a:p>
            <a:pPr lvl="0"/>
            <a:r>
              <a:rPr lang="ru-RU" dirty="0" smtClean="0"/>
              <a:t>10. </a:t>
            </a:r>
            <a:r>
              <a:rPr lang="ru-RU" dirty="0"/>
              <a:t>Осуществить сбор обучающихся для их последующей передачи родителям (законным представителям). </a:t>
            </a:r>
          </a:p>
          <a:p>
            <a:r>
              <a:rPr lang="ru-RU" dirty="0" smtClean="0"/>
              <a:t>11. </a:t>
            </a:r>
            <a:r>
              <a:rPr lang="ru-RU" dirty="0"/>
              <a:t>Обеспечить проведение мероприятий по ликвидации последствий происшествия.</a:t>
            </a:r>
            <a:endParaRPr lang="ru-RU" dirty="0" smtClean="0"/>
          </a:p>
          <a:p>
            <a:endParaRPr lang="ru-RU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19075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15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00000"/>
                </a:solidFill>
              </a:rPr>
              <a:t>СТРЕЛОК НА ТЕРРИТОРИИ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894946" y="2420888"/>
            <a:ext cx="8069542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Передача информации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Представиться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Адрес своего местоположения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Точное местонахождение в помещении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Количество лиц находящихся с Вами, их данные, состояние здоровья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Номер телефона свой и окружающих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688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руководителей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328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73</cp:revision>
  <cp:lastPrinted>2019-01-12T21:32:01Z</cp:lastPrinted>
  <dcterms:modified xsi:type="dcterms:W3CDTF">2023-05-18T13:10:02Z</dcterms:modified>
</cp:coreProperties>
</file>