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5" r:id="rId4"/>
    <p:sldId id="262" r:id="rId5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05" autoAdjust="0"/>
  </p:normalViewPr>
  <p:slideViewPr>
    <p:cSldViewPr>
      <p:cViewPr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0"/>
            <a:ext cx="2238008" cy="19738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5" y="148027"/>
            <a:ext cx="1963841" cy="189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2953" y="79510"/>
            <a:ext cx="5582451" cy="21253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МИНИСТЕРСТВО СЕЛЬСКОГО ХОЗЯЙСТВА РОССИЙСКОЙ ФЕДЕРАЦИИ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ФЕДЕРАЛЬНОЕ ГОСУДАРСТВЕННОЕ БЮДЖЕТНОЕ ОБРАЗОВАТЕЛЬНОЕ УЧРЕЖДЕНИЕ ВЫСШЕГО ОБРАЗОВАНИЯ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РОССИЙСКИЙ ГОСУДАРСТВЕННЫЙ АГРАРНЫЙ УНИВЕРСИТЕТ – МСХА ИМЕНИ К.А. ТИМИРЯЗЕВА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(ФГБОУ ВО РГАУ-МСХА имени К.А. Тимирязева)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Калужский филиал</a:t>
            </a:r>
          </a:p>
          <a:p>
            <a:pPr algn="ctr"/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171285" y="3861048"/>
            <a:ext cx="7848872" cy="20882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3900" b="1" cap="all" dirty="0" smtClean="0">
                <a:solidFill>
                  <a:srgbClr val="A50021"/>
                </a:solidFill>
                <a:latin typeface="Franklin Gothic Demi" pitchFamily="34" charset="0"/>
              </a:rPr>
              <a:t>СТРЕЛОК 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3900" b="1" cap="all" dirty="0" smtClean="0">
                <a:solidFill>
                  <a:srgbClr val="A50021"/>
                </a:solidFill>
                <a:latin typeface="Franklin Gothic Demi" pitchFamily="34" charset="0"/>
              </a:rPr>
              <a:t>В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3900" b="1" cap="all" dirty="0" smtClean="0">
                <a:solidFill>
                  <a:srgbClr val="A50021"/>
                </a:solidFill>
                <a:latin typeface="Franklin Gothic Demi" pitchFamily="34" charset="0"/>
              </a:rPr>
              <a:t> ЗДАНИИ </a:t>
            </a:r>
            <a:endParaRPr lang="ru-RU" altLang="ru-RU" sz="3900" b="1" cap="all" dirty="0">
              <a:solidFill>
                <a:srgbClr val="A50021"/>
              </a:solidFill>
              <a:latin typeface="Franklin Gothic Demi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149585" y="2204864"/>
            <a:ext cx="7848872" cy="1400451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19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ИНСТУКЦИЯ ПО ДЕЙСТВИЯМ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kumimoji="0" lang="ru-RU" altLang="ru-RU" sz="19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 </a:t>
            </a:r>
            <a:r>
              <a:rPr lang="ru-RU" altLang="ru-RU" sz="1900" b="1" cap="all" dirty="0">
                <a:solidFill>
                  <a:srgbClr val="800000"/>
                </a:solidFill>
                <a:latin typeface="Franklin Gothic Demi" pitchFamily="34" charset="0"/>
              </a:rPr>
              <a:t>директора филиала университета, заместителей директора филиала университета, деканов факультетов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/>
      <p:bldP spid="8" grpId="1"/>
      <p:bldP spid="8" grpId="2"/>
      <p:bldP spid="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404664"/>
            <a:ext cx="5582451" cy="9628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СТРЕЛОК </a:t>
            </a:r>
          </a:p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В</a:t>
            </a:r>
          </a:p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ЗДАНИИ</a:t>
            </a:r>
            <a:r>
              <a:rPr lang="ru-RU" sz="1400" b="1" cap="all" dirty="0" smtClean="0"/>
              <a:t>В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94946" y="2060848"/>
            <a:ext cx="8069542" cy="455509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  <a:r>
              <a:rPr lang="ru-RU" dirty="0" smtClean="0"/>
              <a:t>. </a:t>
            </a:r>
            <a:r>
              <a:rPr lang="ru-RU" sz="1700" dirty="0" smtClean="0"/>
              <a:t>Незамедлительно </a:t>
            </a:r>
            <a:r>
              <a:rPr lang="ru-RU" sz="1700" dirty="0"/>
              <a:t>информировать о происшествии:</a:t>
            </a:r>
          </a:p>
          <a:p>
            <a:r>
              <a:rPr lang="ru-RU" sz="1700" dirty="0" smtClean="0"/>
              <a:t>   1.1. Оперативные </a:t>
            </a:r>
            <a:r>
              <a:rPr lang="ru-RU" sz="1700" dirty="0"/>
              <a:t>службы.</a:t>
            </a:r>
          </a:p>
          <a:p>
            <a:r>
              <a:rPr lang="ru-RU" sz="1700" dirty="0" smtClean="0"/>
              <a:t>   1.2. Подчиненных </a:t>
            </a:r>
            <a:r>
              <a:rPr lang="ru-RU" sz="1700" dirty="0"/>
              <a:t>сотрудников.</a:t>
            </a:r>
          </a:p>
          <a:p>
            <a:r>
              <a:rPr lang="ru-RU" sz="1700" dirty="0" smtClean="0"/>
              <a:t>   1.3. </a:t>
            </a:r>
            <a:r>
              <a:rPr lang="ru-RU" sz="1700" dirty="0" smtClean="0"/>
              <a:t>Сотрудников охраны.</a:t>
            </a:r>
            <a:endParaRPr lang="ru-RU" sz="1700" dirty="0"/>
          </a:p>
          <a:p>
            <a:r>
              <a:rPr lang="ru-RU" sz="1700" dirty="0" smtClean="0"/>
              <a:t>   1.4. Правообладателя </a:t>
            </a:r>
            <a:r>
              <a:rPr lang="ru-RU" sz="1700" dirty="0"/>
              <a:t>объекта, вышестоящий </a:t>
            </a:r>
            <a:r>
              <a:rPr lang="ru-RU" sz="1700" dirty="0" smtClean="0"/>
              <a:t>орган.</a:t>
            </a:r>
            <a:endParaRPr lang="ru-RU" sz="1700" dirty="0"/>
          </a:p>
          <a:p>
            <a:r>
              <a:rPr lang="ru-RU" sz="1700" dirty="0" smtClean="0"/>
              <a:t>   1.5. </a:t>
            </a:r>
            <a:r>
              <a:rPr lang="ru-RU" sz="1700" dirty="0" smtClean="0"/>
              <a:t>Руководителя филиала Университета, </a:t>
            </a:r>
            <a:r>
              <a:rPr lang="ru-RU" sz="1700" dirty="0"/>
              <a:t>в случае его отсутствия на рабочем месте</a:t>
            </a:r>
            <a:r>
              <a:rPr lang="ru-RU" sz="1700" dirty="0" smtClean="0"/>
              <a:t>.</a:t>
            </a:r>
          </a:p>
          <a:p>
            <a:pPr lvl="0"/>
            <a:r>
              <a:rPr lang="ru-RU" sz="1700" dirty="0" smtClean="0"/>
              <a:t>2. </a:t>
            </a:r>
            <a:r>
              <a:rPr lang="ru-RU" sz="1700" dirty="0"/>
              <a:t>Принять все меры к незамедлительной передаче по системе оповещения сообщения (громкая связь), в случае несрабатывания (отказа, уничтожения) системы оповещения - любым доступным способом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3. </a:t>
            </a:r>
            <a:r>
              <a:rPr lang="ru-RU" sz="1700" dirty="0"/>
              <a:t>Обеспечить усиление охраны и контроля пропускного и </a:t>
            </a:r>
            <a:r>
              <a:rPr lang="ru-RU" sz="1700" dirty="0" err="1"/>
              <a:t>внутриобъектового</a:t>
            </a:r>
            <a:r>
              <a:rPr lang="ru-RU" sz="1700" dirty="0"/>
              <a:t> режимов, а также прекращение доступа людей и транспортных средств на объект (кроме оперативных служб).</a:t>
            </a:r>
          </a:p>
          <a:p>
            <a:r>
              <a:rPr lang="ru-RU" sz="1700" dirty="0" smtClean="0"/>
              <a:t>4. </a:t>
            </a:r>
            <a:r>
              <a:rPr lang="ru-RU" sz="1700" dirty="0"/>
              <a:t>Принять меры к размещению работников и обучающихся в помещениях здания с последующим прекращением их перемещения внутри объекта.</a:t>
            </a:r>
          </a:p>
          <a:p>
            <a:r>
              <a:rPr lang="ru-RU" sz="1700" dirty="0" smtClean="0"/>
              <a:t>5. При </a:t>
            </a:r>
            <a:r>
              <a:rPr lang="ru-RU" sz="1700" dirty="0"/>
              <a:t>возможности принять меры к воспрепятствованию дальнейшего продвижения </a:t>
            </a:r>
            <a:r>
              <a:rPr lang="ru-RU" sz="1700" dirty="0" smtClean="0"/>
              <a:t>нарушителя (изоляцию </a:t>
            </a:r>
            <a:r>
              <a:rPr lang="ru-RU" sz="1700" dirty="0"/>
              <a:t>в определенной части территории</a:t>
            </a:r>
            <a:r>
              <a:rPr lang="ru-RU" sz="1700" dirty="0" smtClean="0"/>
              <a:t>).</a:t>
            </a:r>
            <a:endParaRPr lang="ru-RU" sz="1700" dirty="0"/>
          </a:p>
        </p:txBody>
      </p:sp>
      <p:sp>
        <p:nvSpPr>
          <p:cNvPr id="10" name="TextBox 9"/>
          <p:cNvSpPr txBox="1"/>
          <p:nvPr/>
        </p:nvSpPr>
        <p:spPr>
          <a:xfrm>
            <a:off x="2893847" y="136748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руководителей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315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404664"/>
            <a:ext cx="5582451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СТРЕЛОК </a:t>
            </a:r>
          </a:p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В</a:t>
            </a:r>
          </a:p>
          <a:p>
            <a:pPr algn="ctr"/>
            <a:r>
              <a:rPr lang="ru-RU" b="1" dirty="0" smtClean="0">
                <a:solidFill>
                  <a:srgbClr val="800000"/>
                </a:solidFill>
              </a:rPr>
              <a:t> ЗДАНИИ</a:t>
            </a:r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2492896"/>
            <a:ext cx="8069542" cy="36779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6. </a:t>
            </a:r>
            <a:r>
              <a:rPr lang="ru-RU" dirty="0"/>
              <a:t>Находиться на постоянной связи с оперативными службами.</a:t>
            </a:r>
          </a:p>
          <a:p>
            <a:pPr lvl="0"/>
            <a:r>
              <a:rPr lang="ru-RU" dirty="0" smtClean="0"/>
              <a:t>7. </a:t>
            </a:r>
            <a:r>
              <a:rPr lang="ru-RU" dirty="0"/>
              <a:t>При возможности отслеживать ситуацию на территории и направление движения нарушителя.</a:t>
            </a:r>
          </a:p>
          <a:p>
            <a:r>
              <a:rPr lang="ru-RU" dirty="0" smtClean="0"/>
              <a:t>8.</a:t>
            </a:r>
            <a:r>
              <a:rPr lang="ru-RU" dirty="0"/>
              <a:t> Обеспечить беспрепятственный доступ к месту происшествия оперативных служб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9. </a:t>
            </a:r>
            <a:r>
              <a:rPr lang="ru-RU" dirty="0"/>
              <a:t>После нейтрализации нарушителя обеспечить информирование родителей (законных представителей) обучающихся о временном прекращении учебного процесса.</a:t>
            </a:r>
          </a:p>
          <a:p>
            <a:pPr lvl="0"/>
            <a:r>
              <a:rPr lang="ru-RU" dirty="0" smtClean="0"/>
              <a:t>10. </a:t>
            </a:r>
            <a:r>
              <a:rPr lang="ru-RU" dirty="0"/>
              <a:t>Осуществить сбор обучающихся для их последующей передачи родителям (законным представителям). </a:t>
            </a:r>
          </a:p>
          <a:p>
            <a:r>
              <a:rPr lang="ru-RU" dirty="0" smtClean="0"/>
              <a:t>11. </a:t>
            </a:r>
            <a:r>
              <a:rPr lang="ru-RU" dirty="0"/>
              <a:t>Обеспечить проведение мероприятий по ликвидации последствий происшествия.</a:t>
            </a:r>
            <a:endParaRPr lang="ru-RU" dirty="0" smtClean="0"/>
          </a:p>
          <a:p>
            <a:endParaRPr lang="ru-RU" sz="1700" dirty="0"/>
          </a:p>
        </p:txBody>
      </p:sp>
      <p:sp>
        <p:nvSpPr>
          <p:cNvPr id="10" name="TextBox 9"/>
          <p:cNvSpPr txBox="1"/>
          <p:nvPr/>
        </p:nvSpPr>
        <p:spPr>
          <a:xfrm>
            <a:off x="2843808" y="190754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руководителей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415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059832" y="527962"/>
            <a:ext cx="5582451" cy="9568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СТРЕЛОК</a:t>
            </a:r>
          </a:p>
          <a:p>
            <a:pPr algn="ctr"/>
            <a:r>
              <a:rPr lang="ru-RU" b="1" dirty="0" smtClean="0">
                <a:solidFill>
                  <a:srgbClr val="800000"/>
                </a:solidFill>
              </a:rPr>
              <a:t> В</a:t>
            </a:r>
          </a:p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ЗДАНИИ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94946" y="2420888"/>
            <a:ext cx="8069542" cy="175432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u="sng" dirty="0" smtClean="0"/>
              <a:t>Передача информации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Представиться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Адрес своего местоположения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Точное местонахождение в помещении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Количество лиц находящихся с Вами, их данные, состояние здоровья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Номер телефона свой и окружающих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491880" y="1635853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руководителей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449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318</Words>
  <Application>Microsoft Office PowerPoint</Application>
  <PresentationFormat>Экран (4:3)</PresentationFormat>
  <Paragraphs>45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Yury Syroff</dc:creator>
  <cp:lastModifiedBy>203-1</cp:lastModifiedBy>
  <cp:revision>73</cp:revision>
  <cp:lastPrinted>2019-01-12T21:32:01Z</cp:lastPrinted>
  <dcterms:modified xsi:type="dcterms:W3CDTF">2023-05-18T13:07:10Z</dcterms:modified>
</cp:coreProperties>
</file>