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305" autoAdjust="0"/>
  </p:normalViewPr>
  <p:slideViewPr>
    <p:cSldViewPr>
      <p:cViewPr>
        <p:scale>
          <a:sx n="107" d="100"/>
          <a:sy n="107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0"/>
            <a:ext cx="2238008" cy="19738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5" y="148027"/>
            <a:ext cx="1963841" cy="1899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2953" y="79510"/>
            <a:ext cx="5582451" cy="19684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МИНИСТЕРСТВО СЕЛЬСКОГО ХОЗЯЙСТВА РОССИЙСКОЙ ФЕДЕРАЦИИ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ФЕДЕРАЛЬНОЕ ГОСУДАРСТВЕННОЕ БЮДЖЕТНОЕ ОБРАЗОВАТЕЛЬНОЕ УЧРЕЖДЕНИЕ ВЫСШЕГО ОБРАЗОВАНИЯ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РОССИЙСКИЙ ГОСУДАРСТВЕННЫЙ АГРАРНЫЙ УНИВЕРСИТЕТ – МСХА ИМЕНИ К.А. ТИМИРЯЗЕВА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(ФГБОУ ВО РГАУ-МСХА имени К.А. Тимирязева)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Калужский филиал</a:t>
            </a:r>
            <a:endParaRPr lang="ru-RU" sz="1600" b="1" dirty="0">
              <a:solidFill>
                <a:srgbClr val="800000"/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149585" y="3861048"/>
            <a:ext cx="7848872" cy="20882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3900" b="1" cap="all" dirty="0" smtClean="0">
                <a:solidFill>
                  <a:srgbClr val="A50021"/>
                </a:solidFill>
                <a:latin typeface="Franklin Gothic Demi" pitchFamily="34" charset="0"/>
              </a:rPr>
              <a:t>ВЗРЫВНОЕ УСТРОЙСТВО ОБНАРУЖЕНО НА ВХОДЕ ПРИ ПОПЫТКЕ ПРОНОСА</a:t>
            </a:r>
            <a:endParaRPr lang="ru-RU" altLang="ru-RU" sz="3900" b="1" cap="all" dirty="0">
              <a:solidFill>
                <a:srgbClr val="A50021"/>
              </a:solidFill>
              <a:latin typeface="Franklin Gothic Demi" pitchFamily="34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149585" y="2204864"/>
            <a:ext cx="7848872" cy="1400451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altLang="ru-RU" sz="19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ИНСТУКЦИЯ ПО ДЕЙСТВИЯМ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1900" b="1" cap="all" dirty="0">
                <a:solidFill>
                  <a:srgbClr val="800000"/>
                </a:solidFill>
                <a:latin typeface="Franklin Gothic Demi" pitchFamily="34" charset="0"/>
              </a:rPr>
              <a:t>директора филиала университета, заместителей директора филиала университета, деканов факультетов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8" grpId="0"/>
      <p:bldP spid="8" grpId="1"/>
      <p:bldP spid="8" grpId="2"/>
      <p:bldP spid="9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404664"/>
            <a:ext cx="5582451" cy="9628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ВЗРЫВНОЕ УСТРОЙСТВО ОБНАРУЖЕНО НА ВХОДЕ ПРИ ПОПЫТКЕ ПРОНОСА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894946" y="2060848"/>
            <a:ext cx="8069542" cy="438581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1</a:t>
            </a:r>
            <a:r>
              <a:rPr lang="ru-RU" dirty="0" smtClean="0"/>
              <a:t>. </a:t>
            </a:r>
            <a:r>
              <a:rPr lang="ru-RU" sz="1700" dirty="0" smtClean="0"/>
              <a:t>Незамедлительно </a:t>
            </a:r>
            <a:r>
              <a:rPr lang="ru-RU" sz="1700" dirty="0"/>
              <a:t>информировать о происшествии:</a:t>
            </a:r>
          </a:p>
          <a:p>
            <a:r>
              <a:rPr lang="ru-RU" sz="1700" dirty="0" smtClean="0"/>
              <a:t>   1.1. Оперативные </a:t>
            </a:r>
            <a:r>
              <a:rPr lang="ru-RU" sz="1700" dirty="0"/>
              <a:t>службы.</a:t>
            </a:r>
          </a:p>
          <a:p>
            <a:r>
              <a:rPr lang="ru-RU" sz="1700" dirty="0" smtClean="0"/>
              <a:t>   1.2. Подчиненных </a:t>
            </a:r>
            <a:r>
              <a:rPr lang="ru-RU" sz="1700" dirty="0"/>
              <a:t>сотрудников.</a:t>
            </a:r>
          </a:p>
          <a:p>
            <a:r>
              <a:rPr lang="ru-RU" sz="1700" dirty="0" smtClean="0"/>
              <a:t>   1.3. </a:t>
            </a:r>
            <a:r>
              <a:rPr lang="ru-RU" sz="1700" dirty="0" smtClean="0"/>
              <a:t>Сотрудников охраны</a:t>
            </a:r>
            <a:r>
              <a:rPr lang="ru-RU" sz="1700" dirty="0" smtClean="0"/>
              <a:t>.</a:t>
            </a:r>
            <a:endParaRPr lang="ru-RU" sz="1700" dirty="0"/>
          </a:p>
          <a:p>
            <a:r>
              <a:rPr lang="ru-RU" sz="1700" dirty="0" smtClean="0"/>
              <a:t>   1.4. Правообладателя </a:t>
            </a:r>
            <a:r>
              <a:rPr lang="ru-RU" sz="1700" dirty="0"/>
              <a:t>объекта, вышестоящий </a:t>
            </a:r>
            <a:r>
              <a:rPr lang="ru-RU" sz="1700" dirty="0" smtClean="0"/>
              <a:t>орган.</a:t>
            </a:r>
            <a:endParaRPr lang="ru-RU" sz="1700" dirty="0"/>
          </a:p>
          <a:p>
            <a:r>
              <a:rPr lang="ru-RU" sz="1700" dirty="0" smtClean="0"/>
              <a:t>   1.5. </a:t>
            </a:r>
            <a:r>
              <a:rPr lang="ru-RU" sz="1700" dirty="0" smtClean="0"/>
              <a:t>Руководителя филиала Университета, </a:t>
            </a:r>
            <a:r>
              <a:rPr lang="ru-RU" sz="1700" dirty="0"/>
              <a:t>в случае его отсутствия на рабочем месте</a:t>
            </a:r>
            <a:r>
              <a:rPr lang="ru-RU" sz="1700" dirty="0" smtClean="0"/>
              <a:t>.</a:t>
            </a:r>
          </a:p>
          <a:p>
            <a:pPr lvl="0"/>
            <a:r>
              <a:rPr lang="ru-RU" sz="1700" dirty="0" smtClean="0"/>
              <a:t>2. </a:t>
            </a:r>
            <a:r>
              <a:rPr lang="ru-RU" sz="1700" dirty="0"/>
              <a:t>Принять все меры к незамедлительной передаче по системе оповещения сообщения (громкая связь), в случае несрабатывания (отказа, уничтожения) системы оповещения - любым доступным способом</a:t>
            </a:r>
            <a:r>
              <a:rPr lang="ru-RU" sz="1700" dirty="0" smtClean="0"/>
              <a:t>.</a:t>
            </a:r>
          </a:p>
          <a:p>
            <a:r>
              <a:rPr lang="ru-RU" sz="1700" dirty="0" smtClean="0"/>
              <a:t>3. </a:t>
            </a:r>
            <a:r>
              <a:rPr lang="ru-RU" dirty="0"/>
              <a:t>Дать работнику охраны распоряжение о передаче посредством системы оповещения или любым доступным способом сообщения: «ВНИМАНИЕ! ЭВАКУАЦИЯ, ЗАЛОЖЕНА БОМБА</a:t>
            </a:r>
            <a:r>
              <a:rPr lang="ru-RU" dirty="0" smtClean="0"/>
              <a:t>!».</a:t>
            </a:r>
          </a:p>
          <a:p>
            <a:pPr lvl="0"/>
            <a:r>
              <a:rPr lang="ru-RU" dirty="0" smtClean="0"/>
              <a:t>4. </a:t>
            </a:r>
            <a:r>
              <a:rPr lang="ru-RU" dirty="0"/>
              <a:t>Обеспечить открытие и доступность коридоров и эвакуационных выходов.</a:t>
            </a:r>
          </a:p>
          <a:p>
            <a:pPr lvl="0"/>
            <a:r>
              <a:rPr lang="ru-RU" dirty="0" smtClean="0"/>
              <a:t>5. </a:t>
            </a:r>
            <a:r>
              <a:rPr lang="ru-RU" dirty="0"/>
              <a:t>Обеспечить контроль за осуществлением эвакуации людей в соответствии с планом эвакуации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893847" y="136748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руководителей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315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404664"/>
            <a:ext cx="5582451" cy="9628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ВЗРЫВНОЕ </a:t>
            </a:r>
            <a:r>
              <a:rPr lang="ru-RU" b="1" smtClean="0">
                <a:solidFill>
                  <a:srgbClr val="800000"/>
                </a:solidFill>
              </a:rPr>
              <a:t>УСТРОЙСТВО ОБНАРУЖЕНО </a:t>
            </a:r>
            <a:r>
              <a:rPr lang="ru-RU" b="1" dirty="0" smtClean="0">
                <a:solidFill>
                  <a:srgbClr val="800000"/>
                </a:solidFill>
              </a:rPr>
              <a:t>НА ВХОДЕ ПРИ ПОПЫТКЕ ПРОНОСА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903686" y="2996952"/>
            <a:ext cx="8069542" cy="230832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sz="1700" dirty="0" smtClean="0"/>
              <a:t>6. </a:t>
            </a:r>
            <a:r>
              <a:rPr lang="ru-RU" dirty="0"/>
              <a:t>По завершении эвакуации дать указание об информировании родителей (законных представителей) о временном прекращении учебного процесса.</a:t>
            </a:r>
          </a:p>
          <a:p>
            <a:pPr lvl="0"/>
            <a:r>
              <a:rPr lang="ru-RU" sz="1700" dirty="0" smtClean="0"/>
              <a:t>7. </a:t>
            </a:r>
            <a:r>
              <a:rPr lang="ru-RU" dirty="0"/>
              <a:t>Направить к месту сбора назначенных лиц для осуществления контроля за передачей обучающихся родителям (законным представителям).</a:t>
            </a:r>
          </a:p>
          <a:p>
            <a:pPr lvl="0"/>
            <a:r>
              <a:rPr lang="ru-RU" dirty="0" smtClean="0"/>
              <a:t>8. </a:t>
            </a:r>
            <a:r>
              <a:rPr lang="ru-RU" dirty="0"/>
              <a:t>Находиться вблизи объекта до прибытия оперативных служб.</a:t>
            </a:r>
          </a:p>
          <a:p>
            <a:pPr lvl="0"/>
            <a:r>
              <a:rPr lang="ru-RU" dirty="0" smtClean="0"/>
              <a:t>9. </a:t>
            </a:r>
            <a:r>
              <a:rPr lang="ru-RU" dirty="0"/>
              <a:t>После завершения работы оперативных служб и по их рекомендациям обеспечить проведение мероприятий по ликвидации последствий происшествия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922233" y="1985117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руководителей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2868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273</Words>
  <Application>Microsoft Office PowerPoint</Application>
  <PresentationFormat>Экран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Yury Syroff</dc:creator>
  <cp:lastModifiedBy>203-1</cp:lastModifiedBy>
  <cp:revision>75</cp:revision>
  <cp:lastPrinted>2019-01-12T21:32:01Z</cp:lastPrinted>
  <dcterms:modified xsi:type="dcterms:W3CDTF">2023-05-18T12:59:17Z</dcterms:modified>
</cp:coreProperties>
</file>