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19684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филиал</a:t>
            </a:r>
            <a:endParaRPr lang="ru-RU" sz="1600" b="1" dirty="0">
              <a:solidFill>
                <a:srgbClr val="800000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149585" y="3894836"/>
            <a:ext cx="7848872" cy="115212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5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ПРИ ЗАХВАТЕ ЗАЛОЖНИКОВ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2100" b="1" cap="all" dirty="0" smtClean="0">
                <a:solidFill>
                  <a:srgbClr val="A50021"/>
                </a:solidFill>
                <a:latin typeface="Franklin Gothic Demi" pitchFamily="34" charset="0"/>
              </a:rPr>
              <a:t>(ЕСЛИ САМ РУКОВОДИТЕЛЬ НЕ ОКАЗАЛСЯ В ЗАЛОЖНИКАХ)</a:t>
            </a:r>
            <a:endParaRPr lang="ru-RU" altLang="ru-RU" sz="21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49585" y="2204864"/>
            <a:ext cx="7848872" cy="1400451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19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kumimoji="0" lang="ru-RU" altLang="ru-RU" sz="19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 </a:t>
            </a:r>
            <a:r>
              <a:rPr lang="ru-RU" altLang="ru-RU" sz="1900" b="1" cap="all" dirty="0">
                <a:solidFill>
                  <a:srgbClr val="800000"/>
                </a:solidFill>
                <a:latin typeface="Franklin Gothic Demi" pitchFamily="34" charset="0"/>
              </a:rPr>
              <a:t>директора филиала университета, заместителей директора филиала университета, деканов факультетов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987824" y="187272"/>
            <a:ext cx="5582451" cy="7838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2100" b="1" cap="all" dirty="0">
                <a:solidFill>
                  <a:srgbClr val="A50021"/>
                </a:solidFill>
                <a:latin typeface="Franklin Gothic Demi" pitchFamily="34" charset="0"/>
              </a:rPr>
              <a:t>ПРИ ЗАХВАТЕ ЗАЛОЖНИКОВ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1500" b="1" cap="all" dirty="0">
                <a:solidFill>
                  <a:srgbClr val="A50021"/>
                </a:solidFill>
                <a:latin typeface="Franklin Gothic Demi" pitchFamily="34" charset="0"/>
              </a:rPr>
              <a:t>(ЕСЛИ САМ РУКОВОДИТЕЛЬ НЕ ОКАЗАЛСЯ В ЗАЛОЖНИКАХ)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3622" y="1619886"/>
            <a:ext cx="8069542" cy="50629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0215" algn="l"/>
              </a:tabLst>
            </a:pP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</a:rPr>
              <a:t>Незамедлительно информировать о происшествии:</a:t>
            </a:r>
            <a:endParaRPr lang="ru-RU" sz="1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1.1. Оперативные службы.</a:t>
            </a:r>
            <a:endParaRPr lang="ru-RU" sz="17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1.2. Подчиненных сотрудников.</a:t>
            </a:r>
            <a:endParaRPr lang="ru-RU" sz="17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1.3</a:t>
            </a:r>
            <a:r>
              <a:rPr lang="ru-RU" sz="17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Сотрудников охраны.</a:t>
            </a:r>
            <a:endParaRPr lang="ru-RU" sz="1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1.4. Правообладателя </a:t>
            </a: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</a:rPr>
              <a:t>объекта, вышестоящий орган.</a:t>
            </a:r>
            <a:endParaRPr lang="ru-RU" sz="1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1.5. </a:t>
            </a:r>
            <a:r>
              <a:rPr lang="ru-RU" sz="17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Руководителя филиала Университета, </a:t>
            </a: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</a:rPr>
              <a:t>в случае его отсутствия на рабочем месте.   </a:t>
            </a:r>
            <a:endParaRPr lang="ru-RU" sz="1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Незамедлительно прибыть к месту захвата заложников и не приближаясь к нарушителю, оценить обстановку и принять решение о направлениях и способах эвакуации людей.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возможности лично и через назначенных лиц вести наблюдение за нарушителем и его перемещениями, находясь на безопасном удалении до прибытия оперативных служб.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1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любыми доступными способами вывод людей из опасной зоны, при невозможности прекратить всякого рода передвижения.</a:t>
            </a:r>
          </a:p>
          <a:p>
            <a:pPr marL="342900" indent="-342900" algn="just">
              <a:buFont typeface="+mj-lt"/>
              <a:buAutoNum type="arabicPeriod"/>
              <a:tabLst>
                <a:tab pos="540385" algn="l"/>
              </a:tabLst>
            </a:pPr>
            <a:r>
              <a:rPr lang="ru-RU" sz="1700" dirty="0" smtClean="0"/>
              <a:t>Обеспечить </a:t>
            </a:r>
            <a:r>
              <a:rPr lang="ru-RU" sz="1700" dirty="0"/>
              <a:t>любым доступным способом информирование людей, находящихся в близлежащих к опасной зоны помещениях, о происшествии и необходимости блокирования входов в целях недопущения захвата большего числа заложников и перемещения нарушителя в более защищенное место</a:t>
            </a:r>
            <a:r>
              <a:rPr lang="ru-RU" sz="1700" dirty="0" smtClean="0"/>
              <a:t>.</a:t>
            </a:r>
            <a:endParaRPr lang="ru-RU" sz="17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87824" y="1187137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руководителей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153681"/>
            <a:ext cx="5582451" cy="9628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2100" b="1" cap="all" dirty="0">
                <a:solidFill>
                  <a:srgbClr val="A50021"/>
                </a:solidFill>
                <a:latin typeface="Franklin Gothic Demi" pitchFamily="34" charset="0"/>
              </a:rPr>
              <a:t>ПРИ ЗАХВАТЕ ЗАЛОЖНИКОВ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b="1" cap="all" dirty="0">
                <a:solidFill>
                  <a:srgbClr val="A50021"/>
                </a:solidFill>
                <a:latin typeface="Franklin Gothic Demi" pitchFamily="34" charset="0"/>
              </a:rPr>
              <a:t>(</a:t>
            </a:r>
            <a:r>
              <a:rPr lang="ru-RU" altLang="ru-RU" sz="1500" b="1" cap="all" dirty="0">
                <a:solidFill>
                  <a:srgbClr val="A50021"/>
                </a:solidFill>
                <a:latin typeface="Franklin Gothic Demi" pitchFamily="34" charset="0"/>
              </a:rPr>
              <a:t>ЕСЛИ САМ РУКОВОДИТЕЛЬ НЕ ОКАЗАЛСЯ В ЗАЛОЖНИКАХ)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1300" y="1815666"/>
            <a:ext cx="8069542" cy="369331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 algn="just">
              <a:tabLst>
                <a:tab pos="450215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6.</a:t>
            </a:r>
            <a:r>
              <a:rPr lang="ru-RU" dirty="0"/>
              <a:t> Обеспечить эвакуацию людей в соответствии с планом эвакуации, в той части объекта, которая не находится под контролем нарушителя без использования системы оповещения.</a:t>
            </a:r>
          </a:p>
          <a:p>
            <a:pPr algn="just">
              <a:tabLst>
                <a:tab pos="450215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7. </a:t>
            </a:r>
            <a:r>
              <a:rPr lang="ru-RU" dirty="0"/>
              <a:t>По завершении эвакуации дать указание об информировании родителей (законных представителей) о временном прекращении учебного процесса.</a:t>
            </a:r>
          </a:p>
          <a:p>
            <a:pPr algn="just">
              <a:tabLst>
                <a:tab pos="450215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8. </a:t>
            </a:r>
            <a:r>
              <a:rPr lang="ru-RU" dirty="0"/>
              <a:t>Направить к месту сбора назначенных лиц для осуществления контроля за передачей обучающихся родителям (законным представителям).</a:t>
            </a:r>
          </a:p>
          <a:p>
            <a:pPr algn="just">
              <a:tabLst>
                <a:tab pos="450215" algn="l"/>
              </a:tabLst>
            </a:pPr>
            <a:r>
              <a:rPr lang="ru-RU" dirty="0" smtClean="0"/>
              <a:t>9. </a:t>
            </a:r>
            <a:r>
              <a:rPr lang="ru-RU" dirty="0"/>
              <a:t>Обеспечить беспрепятственный доступ к месту происшествия оперативных служб.</a:t>
            </a:r>
          </a:p>
          <a:p>
            <a:pPr lvl="0" algn="just">
              <a:spcAft>
                <a:spcPts val="0"/>
              </a:spcAft>
              <a:tabLst>
                <a:tab pos="450215" algn="l"/>
              </a:tabLst>
            </a:pPr>
            <a:r>
              <a:rPr lang="ru-RU" dirty="0" smtClean="0"/>
              <a:t>10. </a:t>
            </a:r>
            <a:r>
              <a:rPr lang="ru-RU" dirty="0"/>
              <a:t>По прибытии оперативных служб действовать согласно их распоряжениям</a:t>
            </a:r>
            <a:r>
              <a:rPr lang="ru-RU" dirty="0" smtClean="0"/>
              <a:t>.</a:t>
            </a:r>
          </a:p>
          <a:p>
            <a:pPr algn="just">
              <a:tabLst>
                <a:tab pos="450215" algn="l"/>
              </a:tabLst>
            </a:pPr>
            <a:r>
              <a:rPr lang="ru-RU" dirty="0" smtClean="0"/>
              <a:t>11. </a:t>
            </a:r>
            <a:r>
              <a:rPr lang="ru-RU" dirty="0"/>
              <a:t>После завершения работы оперативных служб и по их рекомендациям обеспечить через назначенных лиц проведение мероприятий по ликвидации последствий происшествия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799847" y="132735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руководителей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4946" y="5657671"/>
            <a:ext cx="785351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mtClean="0">
                <a:solidFill>
                  <a:srgbClr val="FF0000"/>
                </a:solidFill>
              </a:rPr>
              <a:t>ЗАПРЕЩАЕТСЯ !!! </a:t>
            </a:r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dirty="0">
                <a:solidFill>
                  <a:srgbClr val="FF0000"/>
                </a:solidFill>
              </a:rPr>
              <a:t>По собственной инициативе вступать в переговоры с нарушителем и/или иными действиями его </a:t>
            </a:r>
            <a:r>
              <a:rPr lang="ru-RU" dirty="0" smtClean="0">
                <a:solidFill>
                  <a:srgbClr val="FF0000"/>
                </a:solidFill>
              </a:rPr>
              <a:t>провоцировать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356</Words>
  <Application>Microsoft Office PowerPoint</Application>
  <PresentationFormat>Экран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77</cp:revision>
  <cp:lastPrinted>2019-01-12T21:32:01Z</cp:lastPrinted>
  <dcterms:modified xsi:type="dcterms:W3CDTF">2023-05-18T13:01:56Z</dcterms:modified>
</cp:coreProperties>
</file>