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2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269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</a:t>
            </a:r>
            <a:r>
              <a:rPr lang="ru-RU" sz="1600" b="1" dirty="0" smtClean="0">
                <a:solidFill>
                  <a:srgbClr val="800000"/>
                </a:solidFill>
              </a:rPr>
              <a:t>филиал</a:t>
            </a:r>
            <a:r>
              <a:rPr lang="ru-RU" sz="1400" b="1" cap="all" dirty="0" smtClean="0">
                <a:solidFill>
                  <a:prstClr val="white"/>
                </a:solidFill>
              </a:rPr>
              <a:t> </a:t>
            </a:r>
            <a:endParaRPr lang="ru-RU" sz="1400" b="1" cap="all" dirty="0">
              <a:solidFill>
                <a:prstClr val="white"/>
              </a:solidFill>
            </a:endParaRP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8066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 НА ВХОДЕ КОРПУСА/ОБЩЕЖИТИЯ (ПРИ ПОПЫТКЕ ПРОНОСА)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ОБУЧАЮЩИХСЯ </a:t>
            </a: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филиала УНИВЕРСИТЕТА </a:t>
            </a:r>
            <a:endParaRPr kumimoji="0" lang="ru-RU" altLang="ru-RU" sz="20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488" y="1916832"/>
            <a:ext cx="8275163" cy="247465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/>
              <a:t>Проследовать </a:t>
            </a:r>
            <a:r>
              <a:rPr lang="ru-RU" dirty="0"/>
              <a:t>на безопасное </a:t>
            </a:r>
            <a:r>
              <a:rPr lang="ru-RU" dirty="0" smtClean="0"/>
              <a:t>расстояние </a:t>
            </a:r>
            <a:r>
              <a:rPr lang="ru-RU" dirty="0"/>
              <a:t>от предполагаемого взрывного устройства (места его проноса или провоза</a:t>
            </a:r>
            <a:r>
              <a:rPr lang="ru-RU" dirty="0" smtClean="0"/>
              <a:t>).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/>
              <a:t>Действовать по распоряжению </a:t>
            </a:r>
            <a:r>
              <a:rPr lang="ru-RU" dirty="0" smtClean="0"/>
              <a:t>руководителя филиала Университета, </a:t>
            </a:r>
            <a:r>
              <a:rPr lang="ru-RU" dirty="0"/>
              <a:t>охранника или работника организации.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/>
              <a:t>В случае эвакуации сохранять спокойствие, отключить средства связи.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dirty="0"/>
              <a:t>Оказывать помощь и поддержку другим обучающимся только по указанию работников организации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2852936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 </a:t>
            </a:r>
            <a:r>
              <a:rPr lang="ru-RU" b="1" dirty="0"/>
              <a:t>обнаружении подозрительного предмета </a:t>
            </a:r>
            <a:r>
              <a:rPr lang="ru-RU" b="1" u="sng" dirty="0"/>
              <a:t>запрещается:</a:t>
            </a:r>
            <a:endParaRPr lang="ru-RU" u="sng" dirty="0"/>
          </a:p>
          <a:p>
            <a:pPr lvl="0"/>
            <a:r>
              <a:rPr lang="ru-RU" dirty="0" smtClean="0"/>
              <a:t>1. Трогать</a:t>
            </a:r>
            <a:r>
              <a:rPr lang="ru-RU" dirty="0"/>
              <a:t>, вскрывать, передвигать или предпринимать какие-либо иные действия с обнаруженным предметом.</a:t>
            </a:r>
          </a:p>
          <a:p>
            <a:pPr lvl="0"/>
            <a:r>
              <a:rPr lang="ru-RU" dirty="0" smtClean="0"/>
              <a:t>2. Использовать </a:t>
            </a:r>
            <a:r>
              <a:rPr lang="ru-RU" dirty="0"/>
              <a:t>мобильные телефоны и другие средства радиосвязи вблизи такого предмета.</a:t>
            </a:r>
          </a:p>
          <a:p>
            <a:pPr lvl="0"/>
            <a:r>
              <a:rPr lang="ru-RU" dirty="0" smtClean="0"/>
              <a:t>3. Подпускать </a:t>
            </a:r>
            <a:r>
              <a:rPr lang="ru-RU" dirty="0"/>
              <a:t>посторонних лиц к данному предмету, вещам.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Необходимо 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913493" y="1956115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7950" y="1870058"/>
            <a:ext cx="8069542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Необходимо </a:t>
            </a:r>
            <a:r>
              <a:rPr lang="ru-RU" b="1" dirty="0"/>
              <a:t>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наличие взрывного устройства, других опасных предметов могут указывать следующие признаки: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3" name="TextBox 2"/>
          <p:cNvSpPr txBox="1"/>
          <p:nvPr/>
        </p:nvSpPr>
        <p:spPr>
          <a:xfrm>
            <a:off x="894946" y="3933056"/>
            <a:ext cx="8136904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Присутствие </a:t>
            </a:r>
            <a:r>
              <a:rPr lang="ru-RU" dirty="0"/>
              <a:t>проводов, небольших антенн, изоленты, шпагата, веревки, скотча в пакете, либо торчащие из </a:t>
            </a:r>
            <a:r>
              <a:rPr lang="ru-RU" dirty="0" smtClean="0"/>
              <a:t>пакета.</a:t>
            </a:r>
          </a:p>
          <a:p>
            <a:pPr lvl="0"/>
            <a:r>
              <a:rPr lang="ru-RU" dirty="0" smtClean="0"/>
              <a:t>2. Шум </a:t>
            </a:r>
            <a:r>
              <a:rPr lang="ru-RU" dirty="0"/>
              <a:t>из обнаруженных подозрительных предметов (пакетов, сумок и др.). Это может быть тиканье часов, щелчки и т.п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3. Наличие </a:t>
            </a:r>
            <a:r>
              <a:rPr lang="ru-RU" dirty="0"/>
              <a:t>элементов питания (батареек), сотового </a:t>
            </a:r>
            <a:r>
              <a:rPr lang="ru-RU" dirty="0" smtClean="0"/>
              <a:t>телефона.</a:t>
            </a:r>
          </a:p>
          <a:p>
            <a:pPr lvl="0"/>
            <a:r>
              <a:rPr lang="ru-RU" dirty="0" smtClean="0"/>
              <a:t>4. Растяжки </a:t>
            </a:r>
            <a:r>
              <a:rPr lang="ru-RU" dirty="0"/>
              <a:t>из проволоки, веревок, шпагата, </a:t>
            </a:r>
            <a:r>
              <a:rPr lang="ru-RU" dirty="0" smtClean="0"/>
              <a:t>лески.</a:t>
            </a:r>
          </a:p>
          <a:p>
            <a:pPr lvl="0"/>
            <a:r>
              <a:rPr lang="ru-RU" dirty="0" smtClean="0"/>
              <a:t>5. Необычное </a:t>
            </a:r>
            <a:r>
              <a:rPr lang="ru-RU" dirty="0"/>
              <a:t>размещение предмета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Наличие </a:t>
            </a:r>
            <a:r>
              <a:rPr lang="ru-RU" dirty="0"/>
              <a:t>предмета, несвойственного для данной местности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 Специфический </a:t>
            </a:r>
            <a:r>
              <a:rPr lang="ru-RU" dirty="0"/>
              <a:t>запах, несвойственный данной местности.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4946" y="3244334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ПРИЗНАКИ ВЗРЫВНОГО УСТРОЙСТВА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3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3140968"/>
            <a:ext cx="8069542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Граната </a:t>
            </a:r>
            <a:r>
              <a:rPr lang="ru-RU" dirty="0"/>
              <a:t>РГД-5 </a:t>
            </a:r>
            <a:r>
              <a:rPr lang="ru-RU" b="1" dirty="0"/>
              <a:t>– </a:t>
            </a:r>
            <a:r>
              <a:rPr lang="ru-RU" b="1" u="sng" dirty="0"/>
              <a:t>50 метров</a:t>
            </a:r>
            <a:r>
              <a:rPr lang="ru-RU" u="sng" dirty="0"/>
              <a:t> </a:t>
            </a:r>
          </a:p>
          <a:p>
            <a:pPr lvl="0"/>
            <a:r>
              <a:rPr lang="ru-RU" dirty="0" smtClean="0"/>
              <a:t>2. Граната </a:t>
            </a:r>
            <a:r>
              <a:rPr lang="ru-RU" dirty="0"/>
              <a:t>Ф-1 –</a:t>
            </a:r>
            <a:r>
              <a:rPr lang="ru-RU" b="1" dirty="0"/>
              <a:t> </a:t>
            </a:r>
            <a:r>
              <a:rPr lang="ru-RU" b="1" u="sng" dirty="0"/>
              <a:t>200 метров</a:t>
            </a:r>
            <a:endParaRPr lang="ru-RU" u="sng" dirty="0"/>
          </a:p>
          <a:p>
            <a:pPr lvl="0"/>
            <a:r>
              <a:rPr lang="ru-RU" dirty="0" smtClean="0"/>
              <a:t>3. Тротиловая </a:t>
            </a:r>
            <a:r>
              <a:rPr lang="ru-RU" dirty="0"/>
              <a:t>шашка массой 200 граммов – </a:t>
            </a:r>
            <a:r>
              <a:rPr lang="ru-RU" b="1" u="sng" dirty="0"/>
              <a:t>45 метров</a:t>
            </a:r>
            <a:endParaRPr lang="ru-RU" u="sng" dirty="0"/>
          </a:p>
          <a:p>
            <a:pPr lvl="0"/>
            <a:r>
              <a:rPr lang="ru-RU" dirty="0" smtClean="0"/>
              <a:t>4. Тротиловая </a:t>
            </a:r>
            <a:r>
              <a:rPr lang="ru-RU" dirty="0"/>
              <a:t>шашка массой 400 граммов – </a:t>
            </a:r>
            <a:r>
              <a:rPr lang="ru-RU" b="1" u="sng" dirty="0"/>
              <a:t>55 метров</a:t>
            </a:r>
            <a:endParaRPr lang="ru-RU" u="sng" dirty="0"/>
          </a:p>
          <a:p>
            <a:pPr lvl="0"/>
            <a:r>
              <a:rPr lang="ru-RU" dirty="0" smtClean="0"/>
              <a:t>5. Пивная </a:t>
            </a:r>
            <a:r>
              <a:rPr lang="ru-RU" dirty="0"/>
              <a:t>банка 0,33 литра – </a:t>
            </a:r>
            <a:r>
              <a:rPr lang="ru-RU" b="1" u="sng" dirty="0"/>
              <a:t>60 метров</a:t>
            </a:r>
            <a:endParaRPr lang="ru-RU" u="sng" dirty="0"/>
          </a:p>
          <a:p>
            <a:pPr lvl="0"/>
            <a:r>
              <a:rPr lang="ru-RU" dirty="0" smtClean="0"/>
              <a:t>6. Чемодан </a:t>
            </a:r>
            <a:r>
              <a:rPr lang="ru-RU" dirty="0"/>
              <a:t>(кейс) – </a:t>
            </a:r>
            <a:r>
              <a:rPr lang="ru-RU" b="1" u="sng" dirty="0"/>
              <a:t>230 метров</a:t>
            </a:r>
            <a:endParaRPr lang="ru-RU" u="sng" dirty="0"/>
          </a:p>
          <a:p>
            <a:pPr lvl="0"/>
            <a:r>
              <a:rPr lang="ru-RU" dirty="0" smtClean="0"/>
              <a:t>7. Дорожный </a:t>
            </a:r>
            <a:r>
              <a:rPr lang="ru-RU" dirty="0"/>
              <a:t>чемодан – </a:t>
            </a:r>
            <a:r>
              <a:rPr lang="ru-RU" b="1" u="sng" dirty="0"/>
              <a:t>350 метров</a:t>
            </a:r>
            <a:endParaRPr lang="ru-RU" u="sng" dirty="0"/>
          </a:p>
          <a:p>
            <a:pPr lvl="0"/>
            <a:r>
              <a:rPr lang="ru-RU" dirty="0" smtClean="0"/>
              <a:t>8. Автомобиль </a:t>
            </a:r>
            <a:r>
              <a:rPr lang="ru-RU" dirty="0"/>
              <a:t>типа «Жигули» – </a:t>
            </a:r>
            <a:r>
              <a:rPr lang="ru-RU" b="1" u="sng" dirty="0"/>
              <a:t>460 метров</a:t>
            </a:r>
            <a:endParaRPr lang="ru-RU" u="sng" dirty="0"/>
          </a:p>
          <a:p>
            <a:pPr lvl="0"/>
            <a:r>
              <a:rPr lang="ru-RU" dirty="0" smtClean="0"/>
              <a:t>9. Автомобиль </a:t>
            </a:r>
            <a:r>
              <a:rPr lang="ru-RU" dirty="0"/>
              <a:t>типа «Волга» – </a:t>
            </a:r>
            <a:r>
              <a:rPr lang="ru-RU" b="1" u="sng" dirty="0"/>
              <a:t>580 метров</a:t>
            </a:r>
            <a:endParaRPr lang="ru-RU" u="sng" dirty="0"/>
          </a:p>
          <a:p>
            <a:pPr lvl="0"/>
            <a:r>
              <a:rPr lang="ru-RU" dirty="0" smtClean="0"/>
              <a:t>10. Микроавтобус </a:t>
            </a:r>
            <a:r>
              <a:rPr lang="ru-RU" dirty="0"/>
              <a:t>– </a:t>
            </a:r>
            <a:r>
              <a:rPr lang="ru-RU" b="1" u="sng" dirty="0"/>
              <a:t>920 метров</a:t>
            </a:r>
            <a:endParaRPr lang="ru-RU" u="sng" dirty="0"/>
          </a:p>
          <a:p>
            <a:pPr lvl="0"/>
            <a:r>
              <a:rPr lang="ru-RU" dirty="0" smtClean="0"/>
              <a:t>11. Грузовая </a:t>
            </a:r>
            <a:r>
              <a:rPr lang="ru-RU" dirty="0"/>
              <a:t>автомашина (фургон) – </a:t>
            </a:r>
            <a:r>
              <a:rPr lang="ru-RU" b="1" u="sng" dirty="0"/>
              <a:t>1240 </a:t>
            </a:r>
            <a:r>
              <a:rPr lang="ru-RU" b="1" u="sng" dirty="0" smtClean="0"/>
              <a:t>метров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98240" y="1772816"/>
            <a:ext cx="5674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РЕКОМЕНДУЕМЫЕ </a:t>
            </a:r>
            <a:r>
              <a:rPr lang="ru-RU" b="1" u="sng" dirty="0">
                <a:solidFill>
                  <a:srgbClr val="C00000"/>
                </a:solidFill>
              </a:rPr>
              <a:t>РАССТОЯНИЯ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ДЛЯ ЭВАКУАЦИИ И ОЦЕПЛЕНИЯ ПРИ ОБНАРУЖЕНИИ ВЗРЫВНОГО УСТРОЙСТВА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ИЛИ ПОХОЖЕГО НА НЕГО </a:t>
            </a:r>
            <a:r>
              <a:rPr lang="ru-RU" b="1" dirty="0" smtClean="0">
                <a:solidFill>
                  <a:srgbClr val="C00000"/>
                </a:solidFill>
              </a:rPr>
              <a:t>ПРЕДМЕТА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432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77</cp:revision>
  <cp:lastPrinted>2019-01-12T21:32:01Z</cp:lastPrinted>
  <dcterms:modified xsi:type="dcterms:W3CDTF">2023-05-18T13:19:09Z</dcterms:modified>
</cp:coreProperties>
</file>