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1968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</a:t>
            </a:r>
            <a:r>
              <a:rPr lang="ru-RU" sz="1600" b="1" dirty="0" smtClean="0">
                <a:solidFill>
                  <a:srgbClr val="800000"/>
                </a:solidFill>
              </a:rPr>
              <a:t>филиал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15616" y="3214686"/>
            <a:ext cx="7848872" cy="23745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СТРЕЛОК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НА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 ТЕРРИТОРИИ </a:t>
            </a:r>
            <a:endParaRPr lang="ru-RU" altLang="ru-RU" sz="44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ОБУЧАЮЩИХСЯ </a:t>
            </a: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филиала УНИВЕРСИТЕТА </a:t>
            </a:r>
            <a:endParaRPr kumimoji="0" lang="ru-RU" altLang="ru-RU" sz="20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</a:t>
            </a:r>
          </a:p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 ТЕРРИТОРИИ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75300" y="2060848"/>
            <a:ext cx="8069542" cy="240065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/>
              <a:t>При нахождении вне здания объекта немедленно уйти в сторону от опасности, по возможности покинуть территорию объекта и сообщить родителям (законным представителям) о своем месте нахождения</a:t>
            </a:r>
            <a:r>
              <a:rPr lang="ru-RU" dirty="0" smtClean="0"/>
              <a:t>.</a:t>
            </a:r>
          </a:p>
          <a:p>
            <a:endParaRPr lang="ru-RU" sz="800" dirty="0" smtClean="0"/>
          </a:p>
          <a:p>
            <a:pPr marL="285750" indent="-285750"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ри </a:t>
            </a:r>
            <a:r>
              <a:rPr lang="ru-RU" dirty="0"/>
              <a:t>возможности покинуть территорию объекта; </a:t>
            </a:r>
            <a:endParaRPr lang="ru-RU" dirty="0" smtClean="0"/>
          </a:p>
          <a:p>
            <a:endParaRPr lang="ru-RU" sz="800" dirty="0" smtClean="0"/>
          </a:p>
          <a:p>
            <a:pPr marL="285750" indent="-285750">
              <a:buFontTx/>
              <a:buChar char="-"/>
            </a:pPr>
            <a:r>
              <a:rPr lang="ru-RU" dirty="0"/>
              <a:t>Сообщить о случившимся в правоохранительные органы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sz="800" dirty="0"/>
          </a:p>
          <a:p>
            <a:pPr marL="285750" indent="-285750">
              <a:buFontTx/>
              <a:buChar char="-"/>
            </a:pPr>
            <a:r>
              <a:rPr lang="ru-RU" dirty="0"/>
              <a:t>В случае нахождения в непосредственной близости работника организации сообщить ему об опасности и далее действовать по его указаниям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15816" y="155679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47308" y="5017244"/>
            <a:ext cx="7925526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- при нахождении в здании объекта переместиться в ближайшее помещение, уводя за собой людей, находящихся поблизости и далее действовать в указанном ниже порядке; </a:t>
            </a:r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39703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Действовать </a:t>
            </a:r>
            <a:r>
              <a:rPr lang="ru-RU" dirty="0"/>
              <a:t>четко, без суеты. </a:t>
            </a:r>
          </a:p>
          <a:p>
            <a:r>
              <a:rPr lang="ru-RU" dirty="0" smtClean="0"/>
              <a:t>2.  Закрыть помещение на </a:t>
            </a:r>
            <a:r>
              <a:rPr lang="ru-RU" dirty="0"/>
              <a:t>ключ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Если </a:t>
            </a:r>
            <a:r>
              <a:rPr lang="ru-RU" dirty="0"/>
              <a:t>нет ключа </a:t>
            </a:r>
            <a:r>
              <a:rPr lang="ru-RU" dirty="0" err="1"/>
              <a:t>забрикадировать</a:t>
            </a:r>
            <a:r>
              <a:rPr lang="ru-RU" dirty="0"/>
              <a:t> вход всеми доступными средствами партами, шкафом, стульями, веревками (шнурками) и т.п</a:t>
            </a:r>
            <a:r>
              <a:rPr lang="ru-RU" dirty="0" smtClean="0"/>
              <a:t>.).</a:t>
            </a:r>
          </a:p>
          <a:p>
            <a:pPr marL="285750" indent="-285750">
              <a:buFontTx/>
              <a:buChar char="-"/>
            </a:pPr>
            <a:r>
              <a:rPr lang="ru-RU" dirty="0"/>
              <a:t>Помочь работнику </a:t>
            </a:r>
            <a:r>
              <a:rPr lang="ru-RU" dirty="0" smtClean="0"/>
              <a:t>Университета </a:t>
            </a:r>
            <a:r>
              <a:rPr lang="ru-RU" dirty="0"/>
              <a:t>заблокировать входы, в том числе с помощью мебели (самостоятельно заблокировать входы, если рядом не оказалось работника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b="1" dirty="0"/>
              <a:t>Выключить свет в помещении</a:t>
            </a:r>
            <a:r>
              <a:rPr lang="ru-RU" dirty="0"/>
              <a:t> (в тёмное время суток).</a:t>
            </a:r>
          </a:p>
          <a:p>
            <a:r>
              <a:rPr lang="ru-RU" dirty="0" smtClean="0"/>
              <a:t>4. </a:t>
            </a:r>
            <a:r>
              <a:rPr lang="ru-RU" b="1" dirty="0"/>
              <a:t>Обеспечить тишину и выключить звук на мобильных устройствах,</a:t>
            </a:r>
            <a:r>
              <a:rPr lang="ru-RU" dirty="0"/>
              <a:t> (чтобы не привлекать внимание преступника(</a:t>
            </a:r>
            <a:r>
              <a:rPr lang="ru-RU" dirty="0" err="1"/>
              <a:t>ов</a:t>
            </a:r>
            <a:r>
              <a:rPr lang="ru-RU" dirty="0" smtClean="0"/>
              <a:t>).</a:t>
            </a:r>
          </a:p>
          <a:p>
            <a:r>
              <a:rPr lang="ru-RU" dirty="0" smtClean="0"/>
              <a:t>5. Разместится </a:t>
            </a:r>
            <a:r>
              <a:rPr lang="ru-RU" dirty="0"/>
              <a:t>наиболее безопасным из возможных способов, как можно дальше от входов, ближе к капитальным стенам, ниже уровня оконных проемов, под прикрытием мебели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невозможности безопасно покинуть помещение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  <a:r>
              <a:rPr lang="ru-RU" dirty="0" smtClean="0"/>
              <a:t>. </a:t>
            </a:r>
            <a:r>
              <a:rPr lang="ru-RU" dirty="0"/>
              <a:t>Сохранять спокойствие, разговаривать тихо, внимательно слушать и выполнять указания работника </a:t>
            </a:r>
            <a:r>
              <a:rPr lang="ru-RU" dirty="0" smtClean="0"/>
              <a:t>филиала Университета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7. </a:t>
            </a:r>
            <a:r>
              <a:rPr lang="ru-RU" dirty="0"/>
              <a:t>Оказать помощь и поддержку другим обучающимся только по указанию работника </a:t>
            </a:r>
            <a:r>
              <a:rPr lang="ru-RU" dirty="0" smtClean="0"/>
              <a:t>филиала Университета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8. </a:t>
            </a:r>
            <a:r>
              <a:rPr lang="ru-RU" dirty="0"/>
              <a:t>Разблокировать выходы и выходить из помещения только по указанию работника </a:t>
            </a:r>
            <a:r>
              <a:rPr lang="ru-RU" dirty="0" smtClean="0"/>
              <a:t>филиала Университета</a:t>
            </a:r>
            <a:r>
              <a:rPr lang="ru-RU" dirty="0" smtClean="0"/>
              <a:t>, </a:t>
            </a:r>
            <a:r>
              <a:rPr lang="ru-RU" dirty="0"/>
              <a:t>руководителя или </a:t>
            </a:r>
            <a:r>
              <a:rPr lang="ru-RU" dirty="0" smtClean="0"/>
              <a:t>полицейских.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невозможности безопасно покинуть помещение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925925" y="3433156"/>
            <a:ext cx="8069542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mtClean="0"/>
              <a:t>- Не </a:t>
            </a:r>
            <a:r>
              <a:rPr lang="ru-RU" dirty="0"/>
              <a:t>провоцировать нарушителя;</a:t>
            </a:r>
          </a:p>
          <a:p>
            <a:r>
              <a:rPr lang="ru-RU" dirty="0"/>
              <a:t>- </a:t>
            </a:r>
            <a:r>
              <a:rPr lang="ru-RU" dirty="0" smtClean="0"/>
              <a:t>Не </a:t>
            </a:r>
            <a:r>
              <a:rPr lang="ru-RU" dirty="0"/>
              <a:t>смотреть ему/им в глаза;</a:t>
            </a:r>
          </a:p>
          <a:p>
            <a:r>
              <a:rPr lang="ru-RU" dirty="0"/>
              <a:t>- </a:t>
            </a:r>
            <a:r>
              <a:rPr lang="ru-RU" dirty="0" smtClean="0"/>
              <a:t>Не </a:t>
            </a:r>
            <a:r>
              <a:rPr lang="ru-RU" dirty="0"/>
              <a:t>привлекать к себе внимание.</a:t>
            </a:r>
          </a:p>
          <a:p>
            <a:r>
              <a:rPr lang="ru-RU" dirty="0"/>
              <a:t>- </a:t>
            </a:r>
            <a:r>
              <a:rPr lang="ru-RU" dirty="0" smtClean="0"/>
              <a:t>Выполнять </a:t>
            </a:r>
            <a:r>
              <a:rPr lang="ru-RU" dirty="0"/>
              <a:t>все требования нарушителя.</a:t>
            </a:r>
          </a:p>
          <a:p>
            <a:r>
              <a:rPr lang="ru-RU" dirty="0"/>
              <a:t>- </a:t>
            </a:r>
            <a:r>
              <a:rPr lang="ru-RU" dirty="0" smtClean="0"/>
              <a:t>Не </a:t>
            </a:r>
            <a:r>
              <a:rPr lang="ru-RU" dirty="0"/>
              <a:t>делать резких движений.</a:t>
            </a:r>
          </a:p>
          <a:p>
            <a:r>
              <a:rPr lang="ru-RU" dirty="0"/>
              <a:t>- </a:t>
            </a:r>
            <a:r>
              <a:rPr lang="ru-RU" dirty="0" smtClean="0"/>
              <a:t>На </a:t>
            </a:r>
            <a:r>
              <a:rPr lang="ru-RU" dirty="0"/>
              <a:t>все свои действия спрашивать разрешение у нарушителя.  </a:t>
            </a:r>
          </a:p>
          <a:p>
            <a:r>
              <a:rPr lang="ru-RU" dirty="0"/>
              <a:t>- </a:t>
            </a:r>
            <a:r>
              <a:rPr lang="ru-RU" dirty="0" smtClean="0"/>
              <a:t>Не </a:t>
            </a:r>
            <a:r>
              <a:rPr lang="ru-RU" dirty="0"/>
              <a:t>допускать паники.</a:t>
            </a:r>
          </a:p>
          <a:p>
            <a:r>
              <a:rPr lang="ru-RU" dirty="0"/>
              <a:t> </a:t>
            </a:r>
            <a:endParaRPr lang="ru-RU" dirty="0"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невозможности безопасно покинуть помещение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263177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solidFill>
                  <a:srgbClr val="00B050"/>
                </a:solidFill>
              </a:rPr>
              <a:t>При нахождении рядом с преступниками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2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3219839"/>
            <a:ext cx="8069542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Лечь </a:t>
            </a:r>
            <a:r>
              <a:rPr lang="ru-RU" dirty="0"/>
              <a:t>на пол лицом </a:t>
            </a:r>
            <a:r>
              <a:rPr lang="ru-RU" dirty="0" smtClean="0"/>
              <a:t>вниз.</a:t>
            </a:r>
          </a:p>
          <a:p>
            <a:pPr lvl="0"/>
            <a:r>
              <a:rPr lang="ru-RU" dirty="0" smtClean="0"/>
              <a:t>2. Голову </a:t>
            </a:r>
            <a:r>
              <a:rPr lang="ru-RU" dirty="0"/>
              <a:t>закрыть руками и не </a:t>
            </a:r>
            <a:r>
              <a:rPr lang="ru-RU" dirty="0" smtClean="0"/>
              <a:t>двигаться.</a:t>
            </a:r>
          </a:p>
          <a:p>
            <a:pPr lvl="0"/>
            <a:r>
              <a:rPr lang="ru-RU" dirty="0" smtClean="0"/>
              <a:t>3. Держаться </a:t>
            </a:r>
            <a:r>
              <a:rPr lang="ru-RU" dirty="0"/>
              <a:t>подальше от проемов дверей и </a:t>
            </a:r>
            <a:r>
              <a:rPr lang="ru-RU" dirty="0" smtClean="0"/>
              <a:t>окон.</a:t>
            </a:r>
          </a:p>
          <a:p>
            <a:pPr lvl="0"/>
            <a:r>
              <a:rPr lang="ru-RU" dirty="0" smtClean="0"/>
              <a:t>4. При </a:t>
            </a:r>
            <a:r>
              <a:rPr lang="ru-RU" dirty="0"/>
              <a:t>ранении </a:t>
            </a:r>
            <a:r>
              <a:rPr lang="ru-RU" dirty="0" smtClean="0"/>
              <a:t>не </a:t>
            </a:r>
            <a:r>
              <a:rPr lang="ru-RU" dirty="0"/>
              <a:t>двигаться с целью уменьшения потери </a:t>
            </a:r>
            <a:r>
              <a:rPr lang="ru-RU" dirty="0" smtClean="0"/>
              <a:t>крови.</a:t>
            </a:r>
          </a:p>
          <a:p>
            <a:pPr lvl="0"/>
            <a:r>
              <a:rPr lang="ru-RU" dirty="0" smtClean="0"/>
              <a:t>5. Не </a:t>
            </a:r>
            <a:r>
              <a:rPr lang="ru-RU" dirty="0"/>
              <a:t>бежать навстречу сотрудникам, проводящим </a:t>
            </a:r>
            <a:r>
              <a:rPr lang="ru-RU" dirty="0" smtClean="0"/>
              <a:t>операцию, так </a:t>
            </a:r>
            <a:r>
              <a:rPr lang="ru-RU" dirty="0"/>
              <a:t>как они могут посчитать бегущих за преступников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После </a:t>
            </a:r>
            <a:r>
              <a:rPr lang="ru-RU" dirty="0"/>
              <a:t>освобождения не уходить без разрешения </a:t>
            </a:r>
            <a:r>
              <a:rPr lang="ru-RU" dirty="0" smtClean="0"/>
              <a:t>сотрудников.</a:t>
            </a:r>
          </a:p>
          <a:p>
            <a:pPr lvl="0"/>
            <a:r>
              <a:rPr lang="ru-RU" dirty="0" smtClean="0"/>
              <a:t>7. Сообщить </a:t>
            </a:r>
            <a:r>
              <a:rPr lang="ru-RU" dirty="0"/>
              <a:t>сколько человек было с </a:t>
            </a:r>
            <a:r>
              <a:rPr lang="ru-RU" dirty="0" smtClean="0"/>
              <a:t>Вами. </a:t>
            </a:r>
          </a:p>
          <a:p>
            <a:pPr lvl="0"/>
            <a:r>
              <a:rPr lang="ru-RU" dirty="0" smtClean="0"/>
              <a:t>8. Оказать </a:t>
            </a:r>
            <a:r>
              <a:rPr lang="ru-RU" dirty="0"/>
              <a:t>помощь в идентификации лиц, бывших с Вами.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невозможности безопасно покинуть помещение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954" y="2406421"/>
            <a:ext cx="7925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</a:rPr>
              <a:t>При </a:t>
            </a:r>
            <a:r>
              <a:rPr lang="ru-RU" sz="2000" u="sng" dirty="0">
                <a:solidFill>
                  <a:srgbClr val="00B050"/>
                </a:solidFill>
              </a:rPr>
              <a:t>проведения операции </a:t>
            </a:r>
            <a:r>
              <a:rPr lang="ru-RU" sz="2000" dirty="0">
                <a:solidFill>
                  <a:srgbClr val="00B050"/>
                </a:solidFill>
              </a:rPr>
              <a:t>по пресечению вооруженного нападения: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29317" y="594928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Сохраняйте умственную и физическую активность. Помните, правоохранительные органы делают все, чтобы вас освободить.</a:t>
            </a:r>
          </a:p>
        </p:txBody>
      </p:sp>
    </p:spTree>
    <p:extLst>
      <p:ext uri="{BB962C8B-B14F-4D97-AF65-F5344CB8AC3E}">
        <p14:creationId xmlns:p14="http://schemas.microsoft.com/office/powerpoint/2010/main" val="37554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507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72</cp:revision>
  <cp:lastPrinted>2019-01-12T21:32:01Z</cp:lastPrinted>
  <dcterms:modified xsi:type="dcterms:W3CDTF">2023-05-18T13:25:21Z</dcterms:modified>
</cp:coreProperties>
</file>