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5" r:id="rId5"/>
    <p:sldId id="266" r:id="rId6"/>
    <p:sldId id="263" r:id="rId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FF00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05" autoAdjust="0"/>
  </p:normalViewPr>
  <p:slideViewPr>
    <p:cSldViewPr>
      <p:cViewPr>
        <p:scale>
          <a:sx n="107" d="100"/>
          <a:sy n="107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0"/>
            <a:ext cx="2238008" cy="19738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5" y="148027"/>
            <a:ext cx="1963841" cy="18999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2953" y="79510"/>
            <a:ext cx="5582451" cy="23413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МИНИСТЕРСТВО СЕЛЬСКОГО ХОЗЯЙСТВА РОССИЙСКОЙ ФЕДЕРАЦИИ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ФЕДЕРАЛЬНОЕ ГОСУДАРСТВЕННОЕ БЮДЖЕТНОЕ ОБРАЗОВАТЕЛЬНОЕ УЧРЕЖДЕНИЕ ВЫСШЕГО ОБРАЗОВАНИЯ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РОССИЙСКИЙ ГОСУДАРСТВЕННЫЙ АГРАРНЫЙ УНИВЕРСИТЕТ – МСХА ИМЕНИ К.А. ТИМИРЯЗЕВА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(ФГБОУ ВО РГАУ-МСХА имени К.А. Тимирязева)</a:t>
            </a:r>
          </a:p>
          <a:p>
            <a:pPr lvl="0" algn="ctr"/>
            <a:r>
              <a:rPr lang="ru-RU" sz="1600" b="1" dirty="0">
                <a:solidFill>
                  <a:srgbClr val="800000"/>
                </a:solidFill>
              </a:rPr>
              <a:t>Калужский филиал</a:t>
            </a:r>
          </a:p>
          <a:p>
            <a:pPr lvl="0" algn="ctr"/>
            <a:r>
              <a:rPr lang="ru-RU" sz="1400" b="1" cap="all" dirty="0">
                <a:solidFill>
                  <a:prstClr val="white"/>
                </a:solidFill>
              </a:rPr>
              <a:t> </a:t>
            </a:r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1550542" y="3643314"/>
            <a:ext cx="6979019" cy="864096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lvl="0" indent="-342900" algn="ctr">
              <a:spcBef>
                <a:spcPct val="20000"/>
              </a:spcBef>
              <a:defRPr/>
            </a:pPr>
            <a:r>
              <a:rPr lang="ru-RU" altLang="ru-RU" sz="3900" b="1" cap="all" dirty="0" smtClean="0">
                <a:solidFill>
                  <a:srgbClr val="A50021"/>
                </a:solidFill>
                <a:latin typeface="Franklin Gothic Demi" pitchFamily="34" charset="0"/>
              </a:rPr>
              <a:t>ЗАХВАТ ЗАЛОЖНИКОВ</a:t>
            </a:r>
            <a:endParaRPr lang="ru-RU" altLang="ru-RU" sz="4300" b="1" cap="all" dirty="0">
              <a:solidFill>
                <a:srgbClr val="A50021"/>
              </a:solidFill>
              <a:latin typeface="Franklin Gothic Demi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1115616" y="2604613"/>
            <a:ext cx="7848872" cy="207740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altLang="ru-RU" sz="20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ИНСТУКЦИЯ ПО ДЕЙСТВИЯМ ОБУЧАЮЩИХСЯ </a:t>
            </a:r>
            <a:r>
              <a:rPr kumimoji="0" lang="ru-RU" altLang="ru-RU" sz="2000" b="1" i="0" u="none" strike="noStrike" kern="1200" cap="all" spc="0" normalizeH="0" noProof="0" dirty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Franklin Gothic Demi" pitchFamily="34" charset="0"/>
              </a:rPr>
              <a:t>Филиала УНИВЕРСИТЕТА </a:t>
            </a:r>
            <a:endParaRPr kumimoji="0" lang="ru-RU" altLang="ru-RU" sz="2000" b="1" i="0" u="none" strike="noStrike" kern="1200" cap="all" spc="0" normalizeH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Franklin Gothic Demi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altLang="ru-RU" sz="1400" b="1" i="0" u="none" strike="noStrike" kern="1200" cap="all" spc="0" normalizeH="0" noProof="0" dirty="0" smtClean="0">
              <a:ln>
                <a:noFill/>
              </a:ln>
              <a:solidFill>
                <a:srgbClr val="800000"/>
              </a:solidFill>
              <a:effectLst/>
              <a:uLnTx/>
              <a:uFillTx/>
              <a:latin typeface="Franklin Gothic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  <p:bldP spid="8" grpId="0"/>
      <p:bldP spid="8" grpId="1"/>
      <p:bldP spid="8" grpId="2"/>
      <p:bldP spid="9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260648"/>
            <a:ext cx="5582451" cy="7920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ЗАХВАТ ЗАЛОЖНИКОВ </a:t>
            </a:r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  <p:sp>
        <p:nvSpPr>
          <p:cNvPr id="7" name="TextBox 6"/>
          <p:cNvSpPr txBox="1"/>
          <p:nvPr/>
        </p:nvSpPr>
        <p:spPr>
          <a:xfrm>
            <a:off x="772880" y="4725630"/>
            <a:ext cx="8275163" cy="175964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700" dirty="0"/>
              <a:t>В</a:t>
            </a:r>
            <a:r>
              <a:rPr lang="ru-RU" sz="1700" dirty="0" smtClean="0"/>
              <a:t>ыполнение </a:t>
            </a:r>
            <a:r>
              <a:rPr lang="ru-RU" sz="1700" dirty="0"/>
              <a:t>мер предупредительного характера (ужесточение пропускного режима при входе и въезде на территорию объекта, установка систем сигнализации, аудио и видеозаписи, проведение более тщательного подбора и проверки кадров, организация и проведение совместно с сотрудниками правоохранительных органов инструктажей и практических занятий по действиям при чрезвычайных происшествиях) поможет снизить вероятность захвата </a:t>
            </a:r>
            <a:r>
              <a:rPr lang="ru-RU" sz="1700" dirty="0" smtClean="0"/>
              <a:t>людей.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87824" y="1187460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обучающихся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038527" y="1492160"/>
            <a:ext cx="7471919" cy="61555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700" dirty="0" smtClean="0"/>
              <a:t>Как </a:t>
            </a:r>
            <a:r>
              <a:rPr lang="ru-RU" sz="1700" dirty="0"/>
              <a:t>правило при подобных ситуациях в роли посредника при переговорах террористы обычно используют руководителей объектов</a:t>
            </a:r>
            <a:r>
              <a:rPr lang="ru-RU" sz="1700" dirty="0" smtClean="0"/>
              <a:t>.</a:t>
            </a:r>
            <a:endParaRPr lang="ru-RU" sz="1700" dirty="0"/>
          </a:p>
        </p:txBody>
      </p:sp>
      <p:sp>
        <p:nvSpPr>
          <p:cNvPr id="13" name="TextBox 12"/>
          <p:cNvSpPr txBox="1"/>
          <p:nvPr/>
        </p:nvSpPr>
        <p:spPr>
          <a:xfrm>
            <a:off x="1038524" y="2244473"/>
            <a:ext cx="7471919" cy="35394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700" dirty="0" smtClean="0"/>
              <a:t>Любой </a:t>
            </a:r>
            <a:r>
              <a:rPr lang="ru-RU" sz="1700" dirty="0"/>
              <a:t>объект может стать местом захвата или удержания заложников.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38524" y="2734143"/>
            <a:ext cx="7471919" cy="61555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700" dirty="0"/>
              <a:t>При этом преступники могут добиваться достижения своих политических целей или получения </a:t>
            </a:r>
            <a:r>
              <a:rPr lang="ru-RU" sz="1700" dirty="0" smtClean="0"/>
              <a:t>выкупа.</a:t>
            </a:r>
            <a:endParaRPr lang="ru-RU" sz="1700" dirty="0"/>
          </a:p>
        </p:txBody>
      </p:sp>
      <p:sp>
        <p:nvSpPr>
          <p:cNvPr id="15" name="TextBox 14"/>
          <p:cNvSpPr txBox="1"/>
          <p:nvPr/>
        </p:nvSpPr>
        <p:spPr>
          <a:xfrm>
            <a:off x="1041117" y="3485176"/>
            <a:ext cx="7471919" cy="61555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700" dirty="0" smtClean="0"/>
              <a:t>Во </a:t>
            </a:r>
            <a:r>
              <a:rPr lang="ru-RU" sz="1700" dirty="0"/>
              <a:t>всех случаях жизнь людей становится предметом торга и находится в постоянной опасности</a:t>
            </a:r>
            <a:r>
              <a:rPr lang="ru-RU" sz="1700" dirty="0" smtClean="0"/>
              <a:t>.</a:t>
            </a:r>
            <a:endParaRPr lang="ru-RU" sz="1700" dirty="0"/>
          </a:p>
        </p:txBody>
      </p:sp>
      <p:sp>
        <p:nvSpPr>
          <p:cNvPr id="16" name="TextBox 15"/>
          <p:cNvSpPr txBox="1"/>
          <p:nvPr/>
        </p:nvSpPr>
        <p:spPr>
          <a:xfrm>
            <a:off x="1043923" y="4236208"/>
            <a:ext cx="7471919" cy="35394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700" dirty="0" smtClean="0"/>
              <a:t>Захват </a:t>
            </a:r>
            <a:r>
              <a:rPr lang="ru-RU" sz="1700" dirty="0"/>
              <a:t>всегда происходит неожиданно</a:t>
            </a:r>
            <a:r>
              <a:rPr lang="ru-RU" sz="1700" dirty="0" smtClean="0"/>
              <a:t>.</a:t>
            </a:r>
            <a:endParaRPr lang="ru-RU" sz="1700" dirty="0"/>
          </a:p>
        </p:txBody>
      </p:sp>
    </p:spTree>
    <p:extLst>
      <p:ext uri="{BB962C8B-B14F-4D97-AF65-F5344CB8AC3E}">
        <p14:creationId xmlns:p14="http://schemas.microsoft.com/office/powerpoint/2010/main" val="3523150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94946" y="1772816"/>
            <a:ext cx="8069542" cy="392415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1500" dirty="0" smtClean="0"/>
              <a:t>Сохранять </a:t>
            </a:r>
            <a:r>
              <a:rPr lang="ru-RU" sz="1500" dirty="0"/>
              <a:t>спокойствие и не допускать </a:t>
            </a:r>
            <a:r>
              <a:rPr lang="ru-RU" sz="1500" dirty="0" smtClean="0"/>
              <a:t>паники.</a:t>
            </a:r>
          </a:p>
          <a:p>
            <a:pPr marL="342900" indent="-342900">
              <a:buAutoNum type="arabicPeriod"/>
            </a:pPr>
            <a:r>
              <a:rPr lang="ru-RU" sz="1500" dirty="0"/>
              <a:t>П</a:t>
            </a:r>
            <a:r>
              <a:rPr lang="ru-RU" sz="1500" dirty="0" smtClean="0"/>
              <a:t>ри </a:t>
            </a:r>
            <a:r>
              <a:rPr lang="ru-RU" sz="1500" dirty="0"/>
              <a:t>нахождении рядом с местом захвата заложников попытаться покинуть опасную </a:t>
            </a:r>
            <a:r>
              <a:rPr lang="ru-RU" sz="1500" dirty="0" smtClean="0"/>
              <a:t>зону. </a:t>
            </a:r>
            <a:endParaRPr lang="ru-RU" sz="800" dirty="0" smtClean="0"/>
          </a:p>
          <a:p>
            <a:r>
              <a:rPr lang="ru-RU" sz="1500" dirty="0"/>
              <a:t>3</a:t>
            </a:r>
            <a:r>
              <a:rPr lang="ru-RU" sz="1500" dirty="0" smtClean="0"/>
              <a:t>. </a:t>
            </a:r>
            <a:r>
              <a:rPr lang="ru-RU" sz="1500" dirty="0"/>
              <a:t>Е</a:t>
            </a:r>
            <a:r>
              <a:rPr lang="ru-RU" sz="1500" dirty="0" smtClean="0"/>
              <a:t>сли </a:t>
            </a:r>
            <a:r>
              <a:rPr lang="ru-RU" sz="1500" dirty="0"/>
              <a:t>есть возможность (1-й этаж) – через окна, запасные выходы эвакуироваться вместе с учащимися. </a:t>
            </a:r>
            <a:r>
              <a:rPr lang="ru-RU" sz="1500" u="sng" dirty="0">
                <a:solidFill>
                  <a:srgbClr val="C00000"/>
                </a:solidFill>
              </a:rPr>
              <a:t>НЕ ИСПОЛЬЗОВАТЬ ЦЕНТРАЛЬНЫЙ ВХОД</a:t>
            </a:r>
            <a:r>
              <a:rPr lang="ru-RU" sz="1500" u="sng" dirty="0" smtClean="0">
                <a:solidFill>
                  <a:srgbClr val="C00000"/>
                </a:solidFill>
              </a:rPr>
              <a:t>.</a:t>
            </a:r>
            <a:r>
              <a:rPr lang="ru-RU" sz="1500" dirty="0"/>
              <a:t> </a:t>
            </a:r>
            <a:endParaRPr lang="ru-RU" sz="1500" dirty="0" smtClean="0"/>
          </a:p>
          <a:p>
            <a:endParaRPr lang="ru-RU" sz="1500" dirty="0"/>
          </a:p>
          <a:p>
            <a:pPr algn="ctr"/>
            <a:r>
              <a:rPr lang="ru-RU" sz="1500" dirty="0" smtClean="0"/>
              <a:t>При </a:t>
            </a:r>
            <a:r>
              <a:rPr lang="ru-RU" sz="1500" dirty="0"/>
              <a:t>невозможности таких действий оставаться на </a:t>
            </a:r>
            <a:r>
              <a:rPr lang="ru-RU" sz="1500" dirty="0" smtClean="0"/>
              <a:t>месте и не допускать паники.</a:t>
            </a:r>
            <a:endParaRPr lang="ru-RU" sz="1500" dirty="0"/>
          </a:p>
          <a:p>
            <a:pPr marL="342900" indent="-342900">
              <a:buAutoNum type="arabicPeriod"/>
            </a:pPr>
            <a:r>
              <a:rPr lang="ru-RU" sz="1500" dirty="0" smtClean="0"/>
              <a:t>При </a:t>
            </a:r>
            <a:r>
              <a:rPr lang="ru-RU" sz="1500" dirty="0"/>
              <a:t>нахождении в помещении вблизи места захвата заложников, обеспечить </a:t>
            </a:r>
            <a:r>
              <a:rPr lang="ru-RU" sz="1500" dirty="0" smtClean="0"/>
              <a:t>блокирование входов </a:t>
            </a:r>
            <a:r>
              <a:rPr lang="ru-RU" sz="1500" dirty="0"/>
              <a:t>всеми доступными средствами, в том числе </a:t>
            </a:r>
            <a:r>
              <a:rPr lang="ru-RU" sz="1500" dirty="0" smtClean="0"/>
              <a:t>мебелью.</a:t>
            </a:r>
          </a:p>
          <a:p>
            <a:pPr marL="342900" indent="-342900">
              <a:buAutoNum type="arabicPeriod"/>
            </a:pPr>
            <a:r>
              <a:rPr lang="ru-RU" sz="1500" dirty="0" smtClean="0"/>
              <a:t>Принять </a:t>
            </a:r>
            <a:r>
              <a:rPr lang="ru-RU" sz="1500" dirty="0"/>
              <a:t>меры к прекращению паники и громких разговоров (звуков) в </a:t>
            </a:r>
            <a:r>
              <a:rPr lang="ru-RU" sz="1500" dirty="0" smtClean="0"/>
              <a:t>помещении.</a:t>
            </a:r>
          </a:p>
          <a:p>
            <a:endParaRPr lang="ru-RU" sz="800" dirty="0" smtClean="0"/>
          </a:p>
          <a:p>
            <a:pPr algn="just"/>
            <a:r>
              <a:rPr lang="ru-RU" sz="1500" dirty="0" smtClean="0"/>
              <a:t>3. Разместиться в наиболее </a:t>
            </a:r>
            <a:r>
              <a:rPr lang="ru-RU" sz="1500" dirty="0"/>
              <a:t>безопасным из возможных способов, как можно дальше от входов, ближе к капитальным стенам, ниже уровня оконных проемов, под прикрытием </a:t>
            </a:r>
            <a:r>
              <a:rPr lang="ru-RU" sz="1500" dirty="0" smtClean="0"/>
              <a:t>мебели.</a:t>
            </a:r>
          </a:p>
          <a:p>
            <a:pPr algn="just"/>
            <a:endParaRPr lang="ru-RU" sz="800" dirty="0" smtClean="0"/>
          </a:p>
          <a:p>
            <a:pPr algn="just"/>
            <a:r>
              <a:rPr lang="ru-RU" sz="1500" dirty="0"/>
              <a:t>4</a:t>
            </a:r>
            <a:r>
              <a:rPr lang="ru-RU" sz="1500" dirty="0" smtClean="0"/>
              <a:t>. </a:t>
            </a:r>
            <a:r>
              <a:rPr lang="ru-RU" sz="1500" dirty="0"/>
              <a:t>П</a:t>
            </a:r>
            <a:r>
              <a:rPr lang="ru-RU" sz="1500" dirty="0" smtClean="0"/>
              <a:t>ринять </a:t>
            </a:r>
            <a:r>
              <a:rPr lang="ru-RU" sz="1500" dirty="0"/>
              <a:t>меры к переводу всех имеющихся в помещении средств связи и иных приборов (приспособлений), в том числе предназначенных для обеспечения учебного процесса в беззвучный режим либо их </a:t>
            </a:r>
            <a:r>
              <a:rPr lang="ru-RU" sz="1500" dirty="0" smtClean="0"/>
              <a:t>отключению.</a:t>
            </a:r>
          </a:p>
          <a:p>
            <a:pPr algn="just"/>
            <a:endParaRPr lang="ru-RU" sz="800" dirty="0" smtClean="0"/>
          </a:p>
          <a:p>
            <a:pPr algn="just"/>
            <a:endParaRPr lang="ru-RU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3563888" y="1141116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обучающихся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059832" y="422107"/>
            <a:ext cx="5582451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ЗАХВАТ ЗАЛОЖНИКОВ</a:t>
            </a:r>
            <a:r>
              <a:rPr lang="ru-RU" sz="1400" b="1" cap="all" dirty="0" smtClean="0"/>
              <a:t> </a:t>
            </a:r>
            <a:endParaRPr lang="ru-RU" sz="1400" b="1" cap="all" dirty="0"/>
          </a:p>
        </p:txBody>
      </p:sp>
    </p:spTree>
    <p:extLst>
      <p:ext uri="{BB962C8B-B14F-4D97-AF65-F5344CB8AC3E}">
        <p14:creationId xmlns:p14="http://schemas.microsoft.com/office/powerpoint/2010/main" val="1020931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94946" y="1958806"/>
            <a:ext cx="8069542" cy="480131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1. Не допускать паники.</a:t>
            </a:r>
          </a:p>
          <a:p>
            <a:r>
              <a:rPr lang="ru-RU" dirty="0" smtClean="0"/>
              <a:t>2. Не </a:t>
            </a:r>
            <a:r>
              <a:rPr lang="ru-RU" dirty="0"/>
              <a:t>провоцировать </a:t>
            </a:r>
            <a:r>
              <a:rPr lang="ru-RU" dirty="0" smtClean="0"/>
              <a:t>нарушителя.</a:t>
            </a:r>
          </a:p>
          <a:p>
            <a:pPr lvl="0"/>
            <a:r>
              <a:rPr lang="ru-RU" dirty="0" smtClean="0"/>
              <a:t>3. </a:t>
            </a:r>
            <a:r>
              <a:rPr lang="ru-RU" b="1" dirty="0" smtClean="0"/>
              <a:t>Не </a:t>
            </a:r>
            <a:r>
              <a:rPr lang="ru-RU" b="1" dirty="0"/>
              <a:t>пытаться договориться с </a:t>
            </a:r>
            <a:r>
              <a:rPr lang="ru-RU" b="1" dirty="0" smtClean="0"/>
              <a:t>преступником(</a:t>
            </a:r>
            <a:r>
              <a:rPr lang="ru-RU" b="1" dirty="0" err="1" smtClean="0"/>
              <a:t>ами</a:t>
            </a:r>
            <a:r>
              <a:rPr lang="ru-RU" b="1" dirty="0" smtClean="0"/>
              <a:t>).</a:t>
            </a:r>
            <a:r>
              <a:rPr lang="ru-RU" dirty="0" smtClean="0"/>
              <a:t> Это бесполезно и опасно.</a:t>
            </a:r>
          </a:p>
          <a:p>
            <a:r>
              <a:rPr lang="ru-RU" dirty="0" smtClean="0"/>
              <a:t>4. Не вызывать не навести и пренебрежения к ним.</a:t>
            </a:r>
          </a:p>
          <a:p>
            <a:r>
              <a:rPr lang="ru-RU" dirty="0" smtClean="0"/>
              <a:t>5. Выполнять </a:t>
            </a:r>
            <a:r>
              <a:rPr lang="ru-RU" dirty="0"/>
              <a:t>его требования, если это не связано с причинением ущерба жизни и здоровью </a:t>
            </a:r>
            <a:r>
              <a:rPr lang="ru-RU" dirty="0" smtClean="0"/>
              <a:t>людей.</a:t>
            </a:r>
          </a:p>
          <a:p>
            <a:pPr lvl="0"/>
            <a:r>
              <a:rPr lang="ru-RU" dirty="0" smtClean="0"/>
              <a:t>6. </a:t>
            </a:r>
            <a:r>
              <a:rPr lang="ru-RU" dirty="0"/>
              <a:t>Вести себя как можно незаметнее и не переключать на себя внимание нарушителя.</a:t>
            </a:r>
          </a:p>
          <a:p>
            <a:pPr lvl="0"/>
            <a:r>
              <a:rPr lang="ru-RU" dirty="0" smtClean="0"/>
              <a:t>7. Не </a:t>
            </a:r>
            <a:r>
              <a:rPr lang="ru-RU" dirty="0"/>
              <a:t>противоречить преступникам, не рисковать жизнью окружающих и своей собственной.</a:t>
            </a:r>
          </a:p>
          <a:p>
            <a:pPr lvl="0"/>
            <a:r>
              <a:rPr lang="ru-RU" dirty="0"/>
              <a:t> </a:t>
            </a:r>
            <a:r>
              <a:rPr lang="ru-RU" dirty="0" smtClean="0"/>
              <a:t>8. Не </a:t>
            </a:r>
            <a:r>
              <a:rPr lang="ru-RU" dirty="0"/>
              <a:t>допускать действий, которые могут спровоцировать нападающих к применению оружия и привести к человеческим жертвам. </a:t>
            </a:r>
          </a:p>
          <a:p>
            <a:pPr lvl="0"/>
            <a:r>
              <a:rPr lang="ru-RU" dirty="0"/>
              <a:t> </a:t>
            </a:r>
            <a:r>
              <a:rPr lang="ru-RU" dirty="0" smtClean="0"/>
              <a:t>9. Запомните </a:t>
            </a:r>
            <a:r>
              <a:rPr lang="ru-RU" dirty="0"/>
              <a:t>как можно больше информации о террористах (количество, особенности внешности, акцента, тематика разговора, манера поведения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10. </a:t>
            </a:r>
            <a:r>
              <a:rPr lang="ru-RU" dirty="0"/>
              <a:t>Не заговаривайте с ним(и).</a:t>
            </a:r>
          </a:p>
          <a:p>
            <a:pPr lvl="0"/>
            <a:r>
              <a:rPr lang="ru-RU" dirty="0" smtClean="0"/>
              <a:t>11. Если </a:t>
            </a:r>
            <a:r>
              <a:rPr lang="ru-RU" dirty="0"/>
              <a:t>вам нужно что то сделать – поднимите руку и только после сообщите о своей просьбе; не обращайтесь к нему(им) первыми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2913493" y="926454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обучающихся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260648"/>
            <a:ext cx="5582451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ЗАХВАТ ЗАЛОЖНИКОВ</a:t>
            </a:r>
            <a:endParaRPr lang="ru-RU" sz="1400" b="1" cap="all" dirty="0"/>
          </a:p>
        </p:txBody>
      </p:sp>
      <p:sp>
        <p:nvSpPr>
          <p:cNvPr id="8" name="TextBox 7"/>
          <p:cNvSpPr txBox="1"/>
          <p:nvPr/>
        </p:nvSpPr>
        <p:spPr>
          <a:xfrm>
            <a:off x="2697469" y="1457537"/>
            <a:ext cx="446449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b="1" u="sng" dirty="0">
                <a:solidFill>
                  <a:srgbClr val="C00000"/>
                </a:solidFill>
              </a:rPr>
              <a:t>При нахождении рядом с преступниками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447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894946" y="1794345"/>
            <a:ext cx="8069542" cy="5062924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sz="1700" dirty="0" smtClean="0"/>
              <a:t>12. </a:t>
            </a:r>
            <a:r>
              <a:rPr lang="ru-RU" sz="1700" dirty="0"/>
              <a:t>Не делайте резких движений.</a:t>
            </a:r>
          </a:p>
          <a:p>
            <a:pPr lvl="0"/>
            <a:r>
              <a:rPr lang="ru-RU" sz="1700" dirty="0" smtClean="0"/>
              <a:t>13. Не </a:t>
            </a:r>
            <a:r>
              <a:rPr lang="ru-RU" sz="1700" dirty="0"/>
              <a:t>смотрите в глаза преступникам.</a:t>
            </a:r>
          </a:p>
          <a:p>
            <a:pPr lvl="0"/>
            <a:r>
              <a:rPr lang="ru-RU" sz="1700" dirty="0" smtClean="0"/>
              <a:t>14. </a:t>
            </a:r>
            <a:r>
              <a:rPr lang="ru-RU" sz="1700" dirty="0"/>
              <a:t>Не спорьте. </a:t>
            </a:r>
          </a:p>
          <a:p>
            <a:pPr lvl="0"/>
            <a:r>
              <a:rPr lang="ru-RU" sz="1700" dirty="0" smtClean="0"/>
              <a:t>15. Выполняйте </a:t>
            </a:r>
            <a:r>
              <a:rPr lang="ru-RU" sz="1700" dirty="0"/>
              <a:t>все требования преступника(</a:t>
            </a:r>
            <a:r>
              <a:rPr lang="ru-RU" sz="1700" dirty="0" err="1"/>
              <a:t>ов</a:t>
            </a:r>
            <a:r>
              <a:rPr lang="ru-RU" sz="1700" dirty="0"/>
              <a:t>). </a:t>
            </a:r>
          </a:p>
          <a:p>
            <a:pPr lvl="0"/>
            <a:r>
              <a:rPr lang="ru-RU" sz="1700" dirty="0" smtClean="0"/>
              <a:t>16. Оценивайте </a:t>
            </a:r>
            <a:r>
              <a:rPr lang="ru-RU" sz="1700" dirty="0"/>
              <a:t>какое оружие в руках у нападающих, их физические данные преступника и не преграждает ли он путь к выходу.</a:t>
            </a:r>
          </a:p>
          <a:p>
            <a:pPr lvl="0"/>
            <a:r>
              <a:rPr lang="ru-RU" sz="1700" dirty="0" smtClean="0"/>
              <a:t>17.  </a:t>
            </a:r>
            <a:r>
              <a:rPr lang="ru-RU" sz="1700" dirty="0"/>
              <a:t>Не пытайтесь бежать, если нет уверенности в успехе побега.</a:t>
            </a:r>
          </a:p>
          <a:p>
            <a:pPr lvl="0"/>
            <a:r>
              <a:rPr lang="ru-RU" sz="1700" dirty="0" smtClean="0"/>
              <a:t>18. Заявите </a:t>
            </a:r>
            <a:r>
              <a:rPr lang="ru-RU" sz="1700" dirty="0"/>
              <a:t>о своем плохом самочувствии.</a:t>
            </a:r>
          </a:p>
          <a:p>
            <a:pPr lvl="0"/>
            <a:r>
              <a:rPr lang="ru-RU" sz="1700" dirty="0" smtClean="0"/>
              <a:t>19.  </a:t>
            </a:r>
            <a:r>
              <a:rPr lang="ru-RU" sz="1700" dirty="0"/>
              <a:t>Не пренебрегайте пищей. Это поможет сохранить силы и здоровье.</a:t>
            </a:r>
          </a:p>
          <a:p>
            <a:pPr lvl="0"/>
            <a:r>
              <a:rPr lang="ru-RU" sz="1700" dirty="0" smtClean="0"/>
              <a:t>20. </a:t>
            </a:r>
            <a:r>
              <a:rPr lang="ru-RU" sz="1700" dirty="0"/>
              <a:t>При нахождении в помещении вблизи места захвата заложников помочь работникам организации заблокировать входы, в том числе с помощью мебели (самостоятельно заблокировать входы, если рядом не оказалось работника), сохранять спокойствие, разговаривать тихо, внимательно слушать и выполнять указания работника организации.</a:t>
            </a:r>
          </a:p>
          <a:p>
            <a:r>
              <a:rPr lang="ru-RU" sz="1700" dirty="0" smtClean="0"/>
              <a:t>21. Окажите </a:t>
            </a:r>
            <a:r>
              <a:rPr lang="ru-RU" sz="1700" dirty="0"/>
              <a:t>помощь и поддержку другим обучающимся только по указанию работника </a:t>
            </a:r>
            <a:r>
              <a:rPr lang="ru-RU" sz="1700" dirty="0" smtClean="0"/>
              <a:t>организации.</a:t>
            </a:r>
          </a:p>
          <a:p>
            <a:r>
              <a:rPr lang="ru-RU" sz="1700" dirty="0" smtClean="0"/>
              <a:t>22. </a:t>
            </a:r>
            <a:r>
              <a:rPr lang="ru-RU" sz="1700" dirty="0"/>
              <a:t>Держите преступников в поле зрения.</a:t>
            </a:r>
            <a:endParaRPr lang="ru-RU" sz="1700" dirty="0" smtClean="0"/>
          </a:p>
          <a:p>
            <a:pPr algn="ctr"/>
            <a:r>
              <a:rPr lang="ru-RU" sz="1700" dirty="0" smtClean="0"/>
              <a:t>Разблокировать </a:t>
            </a:r>
            <a:r>
              <a:rPr lang="ru-RU" sz="1700" dirty="0"/>
              <a:t>входы и покидать помещения только по команде руководства либо оперативных служб</a:t>
            </a:r>
            <a:r>
              <a:rPr lang="ru-RU" sz="1700" dirty="0" smtClean="0"/>
              <a:t>.</a:t>
            </a:r>
            <a:endParaRPr lang="ru-RU" sz="1700" dirty="0"/>
          </a:p>
        </p:txBody>
      </p:sp>
      <p:sp>
        <p:nvSpPr>
          <p:cNvPr id="10" name="TextBox 9"/>
          <p:cNvSpPr txBox="1"/>
          <p:nvPr/>
        </p:nvSpPr>
        <p:spPr>
          <a:xfrm>
            <a:off x="2913493" y="785452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обучающихся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260648"/>
            <a:ext cx="5582451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ЗАХВАТ ЗАЛОЖНИКОВ</a:t>
            </a:r>
            <a:endParaRPr lang="ru-RU" sz="1400" b="1" cap="all" dirty="0"/>
          </a:p>
        </p:txBody>
      </p:sp>
      <p:sp>
        <p:nvSpPr>
          <p:cNvPr id="8" name="TextBox 7"/>
          <p:cNvSpPr txBox="1"/>
          <p:nvPr/>
        </p:nvSpPr>
        <p:spPr>
          <a:xfrm>
            <a:off x="2697469" y="1297843"/>
            <a:ext cx="4464496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b="1" u="sng" dirty="0">
                <a:solidFill>
                  <a:srgbClr val="C00000"/>
                </a:solidFill>
              </a:rPr>
              <a:t>При нахождении рядом с преступниками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093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61333" y="79511"/>
            <a:ext cx="1506411" cy="133326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12" name="Picture 2" descr="https://leader-id.storage.yandexcloud.net/upload/2714894/38204752-657c-43f2-8ce7-4614428beb5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0" t="7700" r="6903" b="9001"/>
          <a:stretch/>
        </p:blipFill>
        <p:spPr bwMode="auto">
          <a:xfrm>
            <a:off x="894946" y="148028"/>
            <a:ext cx="1307260" cy="126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  <a:solidFill>
            <a:srgbClr val="8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2963584" y="1038488"/>
            <a:ext cx="4032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800000"/>
                </a:solidFill>
              </a:rPr>
              <a:t>Действия обучающихся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131840" y="260648"/>
            <a:ext cx="5582451" cy="7228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300" b="1" dirty="0" smtClean="0">
                <a:solidFill>
                  <a:srgbClr val="800000"/>
                </a:solidFill>
              </a:rPr>
              <a:t>ЗАХВАТ ЗАЛОЖНИКОВ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11760" y="1500123"/>
            <a:ext cx="504056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u="sng" dirty="0">
                <a:solidFill>
                  <a:srgbClr val="C00000"/>
                </a:solidFill>
              </a:rPr>
              <a:t>При действиях правоохранительных органов по нейтрализации преступников </a:t>
            </a:r>
            <a:r>
              <a:rPr lang="ru-RU" u="sng" dirty="0" smtClean="0">
                <a:solidFill>
                  <a:srgbClr val="C00000"/>
                </a:solidFill>
              </a:rPr>
              <a:t>рекомендуется: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45037" y="2244750"/>
            <a:ext cx="806954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1.</a:t>
            </a:r>
            <a:r>
              <a:rPr lang="ru-RU" b="1" dirty="0" smtClean="0"/>
              <a:t> Лежать </a:t>
            </a:r>
            <a:r>
              <a:rPr lang="ru-RU" b="1" dirty="0"/>
              <a:t>на полу лицом вниз, голову закрыть руками и не двигаться</a:t>
            </a:r>
            <a:r>
              <a:rPr lang="ru-RU" dirty="0"/>
              <a:t>.</a:t>
            </a:r>
            <a:endParaRPr lang="ru-RU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945037" y="2744194"/>
            <a:ext cx="8069542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2. </a:t>
            </a:r>
            <a:r>
              <a:rPr lang="ru-RU" b="1" dirty="0" smtClean="0"/>
              <a:t>Не </a:t>
            </a:r>
            <a:r>
              <a:rPr lang="ru-RU" b="1" dirty="0"/>
              <a:t>брать в руки какие-либо предметы</a:t>
            </a:r>
            <a:r>
              <a:rPr lang="ru-RU" dirty="0"/>
              <a:t>, так как они могут быть восприняты как оружие.</a:t>
            </a:r>
            <a:endParaRPr lang="ru-RU" u="sng" dirty="0"/>
          </a:p>
        </p:txBody>
      </p:sp>
      <p:sp>
        <p:nvSpPr>
          <p:cNvPr id="14" name="TextBox 13"/>
          <p:cNvSpPr txBox="1"/>
          <p:nvPr/>
        </p:nvSpPr>
        <p:spPr>
          <a:xfrm>
            <a:off x="945037" y="3520637"/>
            <a:ext cx="8069542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3. </a:t>
            </a:r>
            <a:r>
              <a:rPr lang="ru-RU" b="1" dirty="0" smtClean="0"/>
              <a:t>Не </a:t>
            </a:r>
            <a:r>
              <a:rPr lang="ru-RU" b="1" dirty="0"/>
              <a:t>бежать навстречу сотрудникам спецслужб или от них</a:t>
            </a:r>
            <a:r>
              <a:rPr lang="ru-RU" dirty="0"/>
              <a:t>, так как они могут принять вас за преступника</a:t>
            </a:r>
            <a:r>
              <a:rPr lang="ru-RU" dirty="0" smtClean="0"/>
              <a:t>.</a:t>
            </a:r>
            <a:endParaRPr lang="ru-RU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945037" y="4297080"/>
            <a:ext cx="806954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4. </a:t>
            </a:r>
            <a:r>
              <a:rPr lang="ru-RU" dirty="0"/>
              <a:t>При ранении постараться не двигаться с целью уменьшения потери </a:t>
            </a:r>
            <a:r>
              <a:rPr lang="ru-RU" dirty="0" smtClean="0"/>
              <a:t>крови.</a:t>
            </a:r>
            <a:endParaRPr lang="ru-RU" u="sng" dirty="0"/>
          </a:p>
        </p:txBody>
      </p:sp>
      <p:sp>
        <p:nvSpPr>
          <p:cNvPr id="16" name="TextBox 15"/>
          <p:cNvSpPr txBox="1"/>
          <p:nvPr/>
        </p:nvSpPr>
        <p:spPr>
          <a:xfrm>
            <a:off x="942444" y="4801652"/>
            <a:ext cx="806954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5. </a:t>
            </a:r>
            <a:r>
              <a:rPr lang="ru-RU" dirty="0"/>
              <a:t>Если есть возможность, </a:t>
            </a:r>
            <a:r>
              <a:rPr lang="ru-RU" b="1" dirty="0"/>
              <a:t>держаться подальше от проемов дверей и окон</a:t>
            </a:r>
            <a:r>
              <a:rPr lang="ru-RU" dirty="0"/>
              <a:t>.</a:t>
            </a:r>
            <a:endParaRPr lang="ru-RU" u="sng" dirty="0"/>
          </a:p>
        </p:txBody>
      </p:sp>
      <p:sp>
        <p:nvSpPr>
          <p:cNvPr id="17" name="TextBox 16"/>
          <p:cNvSpPr txBox="1"/>
          <p:nvPr/>
        </p:nvSpPr>
        <p:spPr>
          <a:xfrm>
            <a:off x="942444" y="5301096"/>
            <a:ext cx="806954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6. </a:t>
            </a:r>
            <a:r>
              <a:rPr lang="ru-RU" b="1" dirty="0"/>
              <a:t>Выполнять все требования </a:t>
            </a:r>
            <a:r>
              <a:rPr lang="ru-RU" dirty="0"/>
              <a:t>сотрудников </a:t>
            </a:r>
            <a:r>
              <a:rPr lang="ru-RU" dirty="0" smtClean="0"/>
              <a:t>спецслужб.</a:t>
            </a:r>
            <a:endParaRPr lang="ru-RU" u="sng" dirty="0"/>
          </a:p>
        </p:txBody>
      </p:sp>
      <p:sp>
        <p:nvSpPr>
          <p:cNvPr id="18" name="TextBox 17"/>
          <p:cNvSpPr txBox="1"/>
          <p:nvPr/>
        </p:nvSpPr>
        <p:spPr>
          <a:xfrm>
            <a:off x="897269" y="6002958"/>
            <a:ext cx="8069542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Сохранять </a:t>
            </a:r>
            <a:r>
              <a:rPr lang="ru-RU" dirty="0"/>
              <a:t>умственную и физическую активность. Помните, правоохранительные органы делают все, чтобы вас </a:t>
            </a:r>
            <a:r>
              <a:rPr lang="ru-RU" dirty="0" smtClean="0"/>
              <a:t>освободить</a:t>
            </a: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240310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1899</TotalTime>
  <Words>779</Words>
  <Application>Microsoft Office PowerPoint</Application>
  <PresentationFormat>Экран (4:3)</PresentationFormat>
  <Paragraphs>68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Yury Syroff</dc:creator>
  <cp:lastModifiedBy>203-1</cp:lastModifiedBy>
  <cp:revision>88</cp:revision>
  <cp:lastPrinted>2019-01-12T21:32:01Z</cp:lastPrinted>
  <dcterms:modified xsi:type="dcterms:W3CDTF">2023-05-18T13:16:57Z</dcterms:modified>
</cp:coreProperties>
</file>