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903543" cy="2125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Калужский филиал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761333" y="2924944"/>
            <a:ext cx="8059139" cy="12961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kumimoji="0" lang="ru-RU" altLang="ru-RU" sz="25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ПОРЯДОК ДЕЙСТВИЙ ПРИ ПОЛУЧЕНИИ СООБЩЕНИЙ, СОДЕРЖАЩИХ УГРОЗЫ ТЕРРОРИСТИЧЕСКОГО ХАРАКТЕРА</a:t>
            </a:r>
            <a:endParaRPr lang="ru-RU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67481" y="1451186"/>
            <a:ext cx="8275163" cy="532453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ru-RU" sz="1700" dirty="0" smtClean="0"/>
              <a:t>Постарайтесь </a:t>
            </a:r>
            <a:r>
              <a:rPr lang="ru-RU" sz="1700" dirty="0"/>
              <a:t>дословно запомнить разговор и зафиксировать его на бумаге. </a:t>
            </a:r>
            <a:endParaRPr lang="ru-RU" sz="1700" dirty="0" smtClean="0"/>
          </a:p>
          <a:p>
            <a:pPr marL="342900" lvl="0" indent="-342900">
              <a:buAutoNum type="arabicPeriod"/>
            </a:pPr>
            <a:r>
              <a:rPr lang="ru-RU" sz="1700" dirty="0" smtClean="0"/>
              <a:t>При </a:t>
            </a:r>
            <a:r>
              <a:rPr lang="ru-RU" sz="1700" dirty="0"/>
              <a:t>наличии в телефоне функции записи разговора – задействуйте её</a:t>
            </a:r>
            <a:r>
              <a:rPr lang="ru-RU" sz="1700" dirty="0" smtClean="0"/>
              <a:t>.</a:t>
            </a:r>
          </a:p>
          <a:p>
            <a:pPr marL="342900" lvl="0" indent="-342900">
              <a:buAutoNum type="arabicPeriod"/>
            </a:pPr>
            <a:r>
              <a:rPr lang="ru-RU" sz="1700" dirty="0" smtClean="0"/>
              <a:t>По </a:t>
            </a:r>
            <a:r>
              <a:rPr lang="ru-RU" sz="1700" dirty="0"/>
              <a:t>ходу разговора отметьте пол, возраст и особенности речи звонившего: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голос (громкий, тихий, низкий, высокий);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темп речи (быстрый, медленный);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произношение (отчётливое, искажённое, с заиканием, шепелявое, акцент, диалект);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манера речи (с издёвкой, развязная, нецензурные выражения).</a:t>
            </a:r>
          </a:p>
          <a:p>
            <a:pPr lvl="0"/>
            <a:r>
              <a:rPr lang="ru-RU" sz="1700" dirty="0" smtClean="0"/>
              <a:t>4. Обязательно </a:t>
            </a:r>
            <a:r>
              <a:rPr lang="ru-RU" sz="1700" dirty="0"/>
              <a:t>отметьте звуковой фон (шум машины, железнодорожного транспорта, звук аппаратуры, голоса, шум леса и т.д</a:t>
            </a:r>
            <a:r>
              <a:rPr lang="ru-RU" sz="1700" dirty="0" smtClean="0"/>
              <a:t>.).</a:t>
            </a:r>
          </a:p>
          <a:p>
            <a:pPr lvl="0"/>
            <a:r>
              <a:rPr lang="ru-RU" sz="1700" dirty="0" smtClean="0"/>
              <a:t>5. Характер </a:t>
            </a:r>
            <a:r>
              <a:rPr lang="ru-RU" sz="1700" dirty="0"/>
              <a:t>звонка (городской, междугородный).</a:t>
            </a:r>
          </a:p>
          <a:p>
            <a:pPr lvl="0"/>
            <a:r>
              <a:rPr lang="ru-RU" sz="1700" dirty="0" smtClean="0"/>
              <a:t>6. Зафиксируйте </a:t>
            </a:r>
            <a:r>
              <a:rPr lang="ru-RU" sz="1700" dirty="0"/>
              <a:t>время начала и конца разговора</a:t>
            </a:r>
            <a:r>
              <a:rPr lang="ru-RU" sz="1700" dirty="0" smtClean="0"/>
              <a:t>.</a:t>
            </a:r>
          </a:p>
          <a:p>
            <a:pPr lvl="0"/>
            <a:r>
              <a:rPr lang="ru-RU" sz="1700" dirty="0"/>
              <a:t>7. В ходе разговора постарайтесь получить ответы на следующие вопросы: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куда, кому, по какому телефону звонит этот человек;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какие конкретные требования он выдвигает;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выдвигает требования он лично, выступает в роли посредника или представляет какую-то группу лиц;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на каких условиях они согласны отказаться от задуманного;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как и когда с ними можно связаться;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700" dirty="0"/>
              <a:t>кому вы можете или должны сообщить об этом звонке</a:t>
            </a:r>
            <a:r>
              <a:rPr lang="ru-RU" sz="1700" dirty="0" smtClean="0"/>
              <a:t>.</a:t>
            </a: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2401357" y="416356"/>
            <a:ext cx="6491123" cy="1024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altLang="ru-RU" sz="2000" b="1" cap="all" dirty="0">
                <a:solidFill>
                  <a:srgbClr val="800000"/>
                </a:solidFill>
                <a:latin typeface="Franklin Gothic Demi" pitchFamily="34" charset="0"/>
              </a:rPr>
              <a:t>ПОРЯДОК ДЕЙСТВИЙ ПРИ ПОЛУЧЕНИИ СООБЩЕНИЙ, СОДЕРЖАЩИХ УГРОЗЫ ТЕРРОРИСТИЧЕСКОГО ХАРАКТЕРА</a:t>
            </a:r>
            <a:endParaRPr lang="ru-RU" sz="20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75473" y="1988840"/>
            <a:ext cx="8275163" cy="369331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8. Если </a:t>
            </a:r>
            <a:r>
              <a:rPr lang="ru-RU" dirty="0"/>
              <a:t>возможно, ещё в процессе разговора сообщите о </a:t>
            </a:r>
            <a:r>
              <a:rPr lang="ru-RU" dirty="0" smtClean="0"/>
              <a:t>нём сотрудникам охраны или </a:t>
            </a:r>
            <a:r>
              <a:rPr lang="ru-RU" dirty="0"/>
              <a:t>руководству </a:t>
            </a:r>
            <a:r>
              <a:rPr lang="ru-RU" dirty="0" smtClean="0"/>
              <a:t>филиала Университета</a:t>
            </a:r>
            <a:r>
              <a:rPr lang="ru-RU" dirty="0"/>
              <a:t>, если нет – немедленно по его окончании.</a:t>
            </a:r>
          </a:p>
          <a:p>
            <a:pPr lvl="0"/>
            <a:r>
              <a:rPr lang="ru-RU" dirty="0" smtClean="0"/>
              <a:t>9. Постарайтесь </a:t>
            </a:r>
            <a:r>
              <a:rPr lang="ru-RU" dirty="0"/>
              <a:t>добиться от звонящего максимально возможного промежутка времени для принятия вами и вашим руководством решений или совершения каких-либо действий, поставить в известность правоохранительные органы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10. Не </a:t>
            </a:r>
            <a:r>
              <a:rPr lang="ru-RU" dirty="0"/>
              <a:t>распространяйтесь о факте разговора и его содержании. </a:t>
            </a:r>
          </a:p>
          <a:p>
            <a:pPr lvl="0"/>
            <a:r>
              <a:rPr lang="ru-RU" dirty="0" smtClean="0"/>
              <a:t>11. Максимально </a:t>
            </a:r>
            <a:r>
              <a:rPr lang="ru-RU" dirty="0"/>
              <a:t>ограничьте число людей, владеющих информацией.</a:t>
            </a:r>
          </a:p>
          <a:p>
            <a:pPr lvl="0"/>
            <a:r>
              <a:rPr lang="ru-RU" dirty="0" smtClean="0"/>
              <a:t>12. При </a:t>
            </a:r>
            <a:r>
              <a:rPr lang="ru-RU" dirty="0"/>
              <a:t>наличии в телефоне функции автоматического определителя номера запишите определившийся номер телефона в тетрадь. </a:t>
            </a:r>
          </a:p>
          <a:p>
            <a:pPr lvl="0"/>
            <a:r>
              <a:rPr lang="ru-RU" dirty="0" smtClean="0"/>
              <a:t>13. При </a:t>
            </a:r>
            <a:r>
              <a:rPr lang="ru-RU" dirty="0"/>
              <a:t>пользовании проводным телефоном не вешайте телефонную трубку по окончании разговора.</a:t>
            </a:r>
          </a:p>
          <a:p>
            <a:pPr lvl="0"/>
            <a:r>
              <a:rPr lang="ru-RU" dirty="0" smtClean="0"/>
              <a:t>14. В </a:t>
            </a:r>
            <a:r>
              <a:rPr lang="ru-RU" dirty="0"/>
              <a:t>течение всего разговора сохраняйте терпение.</a:t>
            </a:r>
          </a:p>
          <a:p>
            <a:pPr lvl="0"/>
            <a:r>
              <a:rPr lang="ru-RU" dirty="0" smtClean="0"/>
              <a:t>15. Говорите </a:t>
            </a:r>
            <a:r>
              <a:rPr lang="ru-RU" dirty="0"/>
              <a:t>спокойно и вежливо, не прерывайте абонента</a:t>
            </a:r>
            <a:r>
              <a:rPr lang="ru-RU" dirty="0" smtClean="0"/>
              <a:t>.</a:t>
            </a: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2401357" y="416356"/>
            <a:ext cx="6491123" cy="1024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altLang="ru-RU" sz="2000" b="1" cap="all" dirty="0">
                <a:solidFill>
                  <a:srgbClr val="800000"/>
                </a:solidFill>
                <a:latin typeface="Franklin Gothic Demi" pitchFamily="34" charset="0"/>
              </a:rPr>
              <a:t>ПОРЯДОК ДЕЙСТВИЙ ПРИ ПОЛУЧЕНИИ СООБЩЕНИЙ, СОДЕРЖАЩИХ УГРОЗЫ ТЕРРОРИСТИЧЕСКОГО ХАРАКТЕРА</a:t>
            </a:r>
            <a:endParaRPr lang="ru-RU" sz="20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2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379</Words>
  <Application>Microsoft Office PowerPoint</Application>
  <PresentationFormat>Экран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80</cp:revision>
  <cp:lastPrinted>2019-01-12T21:32:01Z</cp:lastPrinted>
  <dcterms:modified xsi:type="dcterms:W3CDTF">2023-05-18T12:16:07Z</dcterms:modified>
</cp:coreProperties>
</file>